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handoutMasterIdLst>
    <p:handoutMasterId r:id="rId66"/>
  </p:handoutMasterIdLst>
  <p:sldIdLst>
    <p:sldId id="384" r:id="rId3"/>
    <p:sldId id="562" r:id="rId5"/>
    <p:sldId id="563" r:id="rId6"/>
    <p:sldId id="636" r:id="rId7"/>
    <p:sldId id="385" r:id="rId8"/>
    <p:sldId id="564" r:id="rId9"/>
    <p:sldId id="386" r:id="rId10"/>
    <p:sldId id="390" r:id="rId11"/>
    <p:sldId id="387" r:id="rId12"/>
    <p:sldId id="388" r:id="rId13"/>
    <p:sldId id="389" r:id="rId14"/>
    <p:sldId id="391" r:id="rId15"/>
    <p:sldId id="392" r:id="rId16"/>
    <p:sldId id="393" r:id="rId17"/>
    <p:sldId id="395" r:id="rId18"/>
    <p:sldId id="396" r:id="rId19"/>
    <p:sldId id="566" r:id="rId20"/>
    <p:sldId id="480" r:id="rId21"/>
    <p:sldId id="567" r:id="rId22"/>
    <p:sldId id="397" r:id="rId23"/>
    <p:sldId id="398" r:id="rId24"/>
    <p:sldId id="400" r:id="rId25"/>
    <p:sldId id="401" r:id="rId26"/>
    <p:sldId id="402" r:id="rId27"/>
    <p:sldId id="403" r:id="rId28"/>
    <p:sldId id="421" r:id="rId29"/>
    <p:sldId id="569" r:id="rId30"/>
    <p:sldId id="422" r:id="rId31"/>
    <p:sldId id="568" r:id="rId32"/>
    <p:sldId id="452" r:id="rId33"/>
    <p:sldId id="546" r:id="rId34"/>
    <p:sldId id="547" r:id="rId35"/>
    <p:sldId id="544" r:id="rId36"/>
    <p:sldId id="552" r:id="rId37"/>
    <p:sldId id="545" r:id="rId38"/>
    <p:sldId id="553" r:id="rId39"/>
    <p:sldId id="426" r:id="rId40"/>
    <p:sldId id="548" r:id="rId41"/>
    <p:sldId id="429" r:id="rId42"/>
    <p:sldId id="550" r:id="rId43"/>
    <p:sldId id="549" r:id="rId44"/>
    <p:sldId id="551" r:id="rId45"/>
    <p:sldId id="432" r:id="rId46"/>
    <p:sldId id="407" r:id="rId47"/>
    <p:sldId id="410" r:id="rId48"/>
    <p:sldId id="437" r:id="rId49"/>
    <p:sldId id="556" r:id="rId50"/>
    <p:sldId id="451" r:id="rId51"/>
    <p:sldId id="436" r:id="rId52"/>
    <p:sldId id="411" r:id="rId53"/>
    <p:sldId id="409" r:id="rId54"/>
    <p:sldId id="414" r:id="rId55"/>
    <p:sldId id="415" r:id="rId56"/>
    <p:sldId id="416" r:id="rId57"/>
    <p:sldId id="420" r:id="rId58"/>
    <p:sldId id="419" r:id="rId59"/>
    <p:sldId id="438" r:id="rId60"/>
    <p:sldId id="444" r:id="rId61"/>
    <p:sldId id="445" r:id="rId62"/>
    <p:sldId id="571" r:id="rId63"/>
    <p:sldId id="477" r:id="rId64"/>
    <p:sldId id="570" r:id="rId65"/>
  </p:sldIdLst>
  <p:sldSz cx="9144000" cy="5143500" type="screen16x9"/>
  <p:notesSz cx="6845300" cy="9396095"/>
  <p:defaultTextStyle>
    <a:defPPr>
      <a:defRPr lang="en-US"/>
    </a:defPPr>
    <a:lvl1pPr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1pPr>
    <a:lvl2pPr marL="4572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2pPr>
    <a:lvl3pPr marL="9144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3pPr>
    <a:lvl4pPr marL="13716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4pPr>
    <a:lvl5pPr marL="18288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1620"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7" autoAdjust="0"/>
    <p:restoredTop sz="86918" autoAdjust="0"/>
  </p:normalViewPr>
  <p:slideViewPr>
    <p:cSldViewPr showGuides="1">
      <p:cViewPr varScale="1">
        <p:scale>
          <a:sx n="140" d="100"/>
          <a:sy n="140" d="100"/>
        </p:scale>
        <p:origin x="280" y="192"/>
      </p:cViewPr>
      <p:guideLst>
        <p:guide orient="horz" pos="1620"/>
        <p:guide pos="29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7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604030504040204"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latin typeface="Tahoma" panose="020B0604030504040204"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anose="020B0604030504040204" charset="0"/>
              </a:defRPr>
            </a:lvl1pPr>
          </a:lstStyle>
          <a:p>
            <a:fld id="{8A029216-D615-3945-A1F3-D96FC886DA62}" type="slidenum">
              <a:rPr lang="en-US"/>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ln>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3EB9031F-EB71-7642-8F3C-6FDC1408CB92}"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0899" name="Rectangle 2"/>
          <p:cNvSpPr>
            <a:spLocks noGrp="1" noRot="1" noChangeAspect="1" noChangeArrowheads="1" noTextEdit="1"/>
          </p:cNvSpPr>
          <p:nvPr>
            <p:ph type="sldImg"/>
          </p:nvPr>
        </p:nvSpPr>
        <p:spPr/>
      </p:sp>
      <p:sp>
        <p:nvSpPr>
          <p:cNvPr id="8090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4515" name="Rectangle 2"/>
          <p:cNvSpPr>
            <a:spLocks noGrp="1" noRot="1" noChangeAspect="1" noChangeArrowheads="1"/>
          </p:cNvSpPr>
          <p:nvPr>
            <p:ph type="sldImg"/>
          </p:nvPr>
        </p:nvSpPr>
        <p:spPr>
          <a:solidFill>
            <a:srgbClr val="FFFFFF"/>
          </a:solidFill>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23907" name="Rectangle 2"/>
          <p:cNvSpPr>
            <a:spLocks noGrp="1" noRot="1" noChangeAspect="1" noChangeArrowheads="1"/>
          </p:cNvSpPr>
          <p:nvPr>
            <p:ph type="sldImg"/>
          </p:nvPr>
        </p:nvSpPr>
        <p:spPr>
          <a:solidFill>
            <a:srgbClr val="FFFFFF"/>
          </a:solidFill>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25955" name="Rectangle 2"/>
          <p:cNvSpPr>
            <a:spLocks noGrp="1" noRot="1" noChangeAspect="1" noChangeArrowheads="1"/>
          </p:cNvSpPr>
          <p:nvPr>
            <p:ph type="sldImg"/>
          </p:nvPr>
        </p:nvSpPr>
        <p:spPr>
          <a:solidFill>
            <a:srgbClr val="FFFFFF"/>
          </a:solidFill>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Language models, like all NLP tools, need to be evaluated. Here we introduce the standard evaluation tools for </a:t>
            </a:r>
            <a:r>
              <a:rPr lang="en-US" dirty="0" err="1">
                <a:latin typeface="Arial" panose="020B0604020202020204" pitchFamily="34" charset="0"/>
                <a:ea typeface="MS PGothic" panose="020B0600070205080204" charset="-128"/>
                <a:cs typeface="MS PGothic" panose="020B0600070205080204" charset="-128"/>
              </a:rPr>
              <a:t>ngram</a:t>
            </a:r>
            <a:r>
              <a:rPr lang="en-US" dirty="0">
                <a:latin typeface="Arial" panose="020B0604020202020204" pitchFamily="34" charset="0"/>
                <a:ea typeface="MS PGothic" panose="020B0600070205080204" charset="-128"/>
                <a:cs typeface="MS PGothic" panose="020B0600070205080204" charset="-128"/>
              </a:rPr>
              <a:t> language models as well as large language models: training sets, test sets, and the perplexity metric.</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fld>
            <a:endParaRPr lang="en-US"/>
          </a:p>
        </p:txBody>
      </p:sp>
      <p:sp>
        <p:nvSpPr>
          <p:cNvPr id="134147" name="Rectangle 2"/>
          <p:cNvSpPr>
            <a:spLocks noGrp="1" noRot="1" noChangeAspect="1" noChangeArrowheads="1"/>
          </p:cNvSpPr>
          <p:nvPr>
            <p:ph type="sldImg"/>
          </p:nvPr>
        </p:nvSpPr>
        <p:spPr>
          <a:solidFill>
            <a:srgbClr val="FFFFFF"/>
          </a:solidFill>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fld>
            <a:endParaRPr lang="en-US"/>
          </a:p>
        </p:txBody>
      </p:sp>
      <p:sp>
        <p:nvSpPr>
          <p:cNvPr id="136195" name="Rectangle 2"/>
          <p:cNvSpPr>
            <a:spLocks noGrp="1" noRot="1" noChangeAspect="1" noChangeArrowheads="1"/>
          </p:cNvSpPr>
          <p:nvPr>
            <p:ph type="sldImg"/>
          </p:nvPr>
        </p:nvSpPr>
        <p:spPr>
          <a:solidFill>
            <a:srgbClr val="FFFFFF"/>
          </a:solidFill>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endParaRPr lang="en-US" dirty="0"/>
          </a:p>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panose="020F0502020204030204" pitchFamily="34" charset="0"/>
              </a:rPr>
              <a:t>LM assigns high </a:t>
            </a:r>
            <a:r>
              <a:rPr lang="en-US" dirty="0">
                <a:latin typeface="Times New Roman" panose="02020603050405020304" charset="0"/>
                <a:cs typeface="Times New Roman" panose="02020603050405020304" charset="0"/>
              </a:rPr>
              <a:t>probability </a:t>
            </a:r>
            <a:r>
              <a:rPr lang="en-US" dirty="0">
                <a:latin typeface="Calibri" panose="020F0502020204030204" pitchFamily="34" charset="0"/>
              </a:rPr>
              <a:t>to the entire test set. Let's just think of the test set as if it was one very long sentence.  So when comparing to LMs, A, and B, we ask each to tell us the probability of the entire </a:t>
            </a:r>
            <a:r>
              <a:rPr lang="en-US" dirty="0" err="1">
                <a:latin typeface="Calibri" panose="020F0502020204030204" pitchFamily="34" charset="0"/>
              </a:rPr>
              <a:t>testset</a:t>
            </a:r>
            <a:r>
              <a:rPr lang="en-US" dirty="0">
                <a:latin typeface="Calibri" panose="020F0502020204030204" pitchFamily="34" charset="0"/>
              </a:rPr>
              <a:t>.  Now the better LM is the one that gives a higher probability to the test set, or in other words is less surprised by the test set than the other LM.</a:t>
            </a:r>
            <a:endParaRPr lang="en-US" dirty="0">
              <a:latin typeface="Calibri" panose="020F0502020204030204" pitchFamily="34" charset="0"/>
            </a:endParaRPr>
          </a:p>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panose="020F0502020204030204" pitchFamily="34" charset="0"/>
              </a:rPr>
              <a:t>Perplexity</a:t>
            </a:r>
            <a:r>
              <a:rPr lang="en-US" dirty="0">
                <a:latin typeface="Calibri" panose="020F0502020204030204" pitchFamily="34" charset="0"/>
              </a:rPr>
              <a:t> is the inverse probability of the test set, normalized by the number of words. We normalize by taking the N-</a:t>
            </a:r>
            <a:r>
              <a:rPr lang="en-US" dirty="0" err="1">
                <a:latin typeface="Calibri" panose="020F0502020204030204" pitchFamily="34" charset="0"/>
              </a:rPr>
              <a:t>th</a:t>
            </a:r>
            <a:r>
              <a:rPr lang="en-US" dirty="0">
                <a:latin typeface="Calibri" panose="020F0502020204030204" pitchFamily="34" charset="0"/>
              </a:rPr>
              <a:t> root of the probability of the test set.</a:t>
            </a:r>
            <a:endParaRPr lang="en-US" dirty="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fld>
            <a:endParaRPr lang="en-US"/>
          </a:p>
        </p:txBody>
      </p:sp>
      <p:sp>
        <p:nvSpPr>
          <p:cNvPr id="144387" name="Rectangle 2"/>
          <p:cNvSpPr>
            <a:spLocks noGrp="1" noRot="1" noChangeAspect="1" noChangeArrowheads="1" noTextEdit="1"/>
          </p:cNvSpPr>
          <p:nvPr>
            <p:ph type="sldImg"/>
          </p:nvPr>
        </p:nvSpPr>
        <p:spPr/>
      </p:sp>
      <p:sp>
        <p:nvSpPr>
          <p:cNvPr id="144388" name="Rectangle 3"/>
          <p:cNvSpPr>
            <a:spLocks noGrp="1" noChangeArrowheads="1"/>
          </p:cNvSpPr>
          <p:nvPr>
            <p:ph type="body" idx="1"/>
          </p:nvPr>
        </p:nvSpPr>
        <p:spPr>
          <a:noFill/>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fld>
            <a:endParaRPr lang="en-US"/>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fld id="{5D138486-EADF-6047-899A-01D4ECB9C2CD}" type="slidenum">
              <a:rPr lang="en-US" sz="1200">
                <a:latin typeface="Calibri" panose="020F0502020204030204" pitchFamily="34" charset="0"/>
              </a:rPr>
            </a:fld>
            <a:endParaRPr lang="en-US" sz="1200">
              <a:latin typeface="Calibri" panose="020F0502020204030204" pitchFamily="34"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ln>
        </p:spPr>
      </p:sp>
      <p:sp>
        <p:nvSpPr>
          <p:cNvPr id="65539" name="Rectangle 3"/>
          <p:cNvSpPr>
            <a:spLocks noGrp="1" noChangeArrowheads="1"/>
          </p:cNvSpPr>
          <p:nvPr>
            <p:ph type="body" idx="1"/>
          </p:nvPr>
        </p:nvSpPr>
        <p:spPr bwMode="auto">
          <a:noFill/>
        </p:spPr>
        <p:txBody>
          <a:bodyPr/>
          <a:lstStyle/>
          <a:p>
            <a:pPr eaLnBrk="1" hangingPunct="1">
              <a:spcBef>
                <a:spcPct val="0"/>
              </a:spcBef>
            </a:pPr>
            <a:r>
              <a:rPr lang="en-US" dirty="0">
                <a:latin typeface="Calibri" panose="020F0502020204030204" pitchFamily="34" charset="0"/>
                <a:ea typeface="MS PGothic" panose="020B0600070205080204" charset="-128"/>
                <a:cs typeface="MS PGothic" panose="020B0600070205080204" charset="-128"/>
              </a:rPr>
              <a:t>For example, consider a training set that has the phrases "ate lunch", "ate dinner", "ate a", and "ate the", but happens not to have had the phrase "ate breakfast".  The P("</a:t>
            </a:r>
            <a:r>
              <a:rPr lang="en-US" dirty="0" err="1">
                <a:latin typeface="Calibri" panose="020F0502020204030204" pitchFamily="34" charset="0"/>
                <a:ea typeface="MS PGothic" panose="020B0600070205080204" charset="-128"/>
                <a:cs typeface="MS PGothic" panose="020B0600070205080204" charset="-128"/>
              </a:rPr>
              <a:t>breakfas|ate</a:t>
            </a:r>
            <a:r>
              <a:rPr lang="en-US" dirty="0">
                <a:latin typeface="Calibri" panose="020F0502020204030204" pitchFamily="34" charset="0"/>
                <a:ea typeface="MS PGothic" panose="020B0600070205080204" charset="-128"/>
                <a:cs typeface="MS PGothic" panose="020B0600070205080204" charset="-128"/>
              </a:rPr>
              <a:t>) in the test set  will be 0!</a:t>
            </a: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6563" name="Rectangle 2"/>
          <p:cNvSpPr>
            <a:spLocks noGrp="1" noRot="1" noChangeAspect="1" noChangeArrowheads="1" noTextEdit="1"/>
          </p:cNvSpPr>
          <p:nvPr>
            <p:ph type="sldImg"/>
          </p:nvPr>
        </p:nvSpPr>
        <p:spPr/>
      </p:sp>
      <p:sp>
        <p:nvSpPr>
          <p:cNvPr id="665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anose="020B0604020202020204" pitchFamily="34"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we've seen how to sample from a language model and how this allows us to talk about how well a language model generalizes (or doesn't) from its training data.</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ln>
        </p:spPr>
      </p:sp>
      <p:sp>
        <p:nvSpPr>
          <p:cNvPr id="65539" name="Rectangle 3"/>
          <p:cNvSpPr>
            <a:spLocks noGrp="1" noChangeArrowheads="1"/>
          </p:cNvSpPr>
          <p:nvPr>
            <p:ph type="body" idx="1"/>
          </p:nvPr>
        </p:nvSpPr>
        <p:spPr bwMode="auto">
          <a:noFill/>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11619" name="Rectangle 2"/>
          <p:cNvSpPr>
            <a:spLocks noGrp="1" noRot="1" noChangeAspect="1" noChangeArrowheads="1"/>
          </p:cNvSpPr>
          <p:nvPr>
            <p:ph type="sldImg"/>
          </p:nvPr>
        </p:nvSpPr>
        <p:spPr>
          <a:solidFill>
            <a:srgbClr val="FFFFFF"/>
          </a:solidFill>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3731"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5779"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7827"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ln>
        </p:spPr>
      </p:sp>
      <p:sp>
        <p:nvSpPr>
          <p:cNvPr id="79875" name="Rectangle 3"/>
          <p:cNvSpPr>
            <a:spLocks noGrp="1" noChangeArrowheads="1"/>
          </p:cNvSpPr>
          <p:nvPr>
            <p:ph type="body" idx="1"/>
          </p:nvPr>
        </p:nvSpPr>
        <p:spPr bwMode="auto">
          <a:noFill/>
        </p:spPr>
        <p:txBody>
          <a:bodyPr/>
          <a:lstStyle/>
          <a:p>
            <a:pPr eaLnBrk="1" hangingPunct="1"/>
            <a:r>
              <a:rPr lang="en-US" sz="2400" dirty="0">
                <a:latin typeface="Calibri" panose="020F0502020204030204" pitchFamily="34" charset="0"/>
              </a:rPr>
              <a:t>C(want to) went from 608 to 238, </a:t>
            </a:r>
            <a:r>
              <a:rPr lang="en-US" dirty="0">
                <a:latin typeface="Calibri" panose="020F0502020204030204" pitchFamily="34" charset="0"/>
              </a:rPr>
              <a:t> </a:t>
            </a:r>
            <a:r>
              <a:rPr lang="en-US" sz="2400" dirty="0">
                <a:latin typeface="Calibri" panose="020F0502020204030204" pitchFamily="34" charset="0"/>
              </a:rPr>
              <a:t>P(</a:t>
            </a:r>
            <a:r>
              <a:rPr lang="en-US" sz="2400" dirty="0" err="1">
                <a:latin typeface="Calibri" panose="020F0502020204030204" pitchFamily="34" charset="0"/>
              </a:rPr>
              <a:t>to|want</a:t>
            </a:r>
            <a:r>
              <a:rPr lang="en-US" sz="2400" dirty="0">
                <a:latin typeface="Calibri" panose="020F0502020204030204" pitchFamily="34" charset="0"/>
              </a:rPr>
              <a:t>) from .66 to .26!</a:t>
            </a:r>
            <a:endParaRPr lang="en-US" sz="2400" dirty="0">
              <a:latin typeface="Calibri" panose="020F0502020204030204" pitchFamily="34" charset="0"/>
            </a:endParaRPr>
          </a:p>
          <a:p>
            <a:pPr eaLnBrk="1" hangingPunct="1"/>
            <a:r>
              <a:rPr lang="en-US" sz="2400" dirty="0">
                <a:latin typeface="Calibri" panose="020F0502020204030204" pitchFamily="34" charset="0"/>
              </a:rPr>
              <a:t>Discount d= c*/c</a:t>
            </a:r>
            <a:endParaRPr lang="en-US" sz="2400" dirty="0">
              <a:latin typeface="Calibri" panose="020F0502020204030204" pitchFamily="34" charset="0"/>
            </a:endParaRPr>
          </a:p>
          <a:p>
            <a:pPr lvl="1" eaLnBrk="1" hangingPunct="1"/>
            <a:r>
              <a:rPr lang="en-US" sz="2000" dirty="0">
                <a:latin typeface="Calibri" panose="020F0502020204030204" pitchFamily="34" charset="0"/>
              </a:rPr>
              <a:t>d for “</a:t>
            </a:r>
            <a:r>
              <a:rPr lang="en-US" sz="2000" dirty="0" err="1">
                <a:latin typeface="Calibri" panose="020F0502020204030204" pitchFamily="34" charset="0"/>
              </a:rPr>
              <a:t>chinese</a:t>
            </a:r>
            <a:r>
              <a:rPr lang="en-US" sz="2000" dirty="0">
                <a:latin typeface="Calibri" panose="020F0502020204030204" pitchFamily="34" charset="0"/>
              </a:rPr>
              <a:t> food” =.10!!!   A 10x reduction</a:t>
            </a:r>
            <a:endParaRPr lang="en-US" sz="2000" dirty="0">
              <a:latin typeface="Calibri" panose="020F0502020204030204" pitchFamily="34" charset="0"/>
            </a:endParaRPr>
          </a:p>
          <a:p>
            <a:pPr eaLnBrk="1" hangingPunct="1">
              <a:spcBef>
                <a:spcPct val="0"/>
              </a:spcBef>
            </a:pP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8611" name="Rectangle 2"/>
          <p:cNvSpPr>
            <a:spLocks noGrp="1" noRot="1" noChangeAspect="1" noChangeArrowheads="1"/>
          </p:cNvSpPr>
          <p:nvPr>
            <p:ph type="sldImg"/>
          </p:nvPr>
        </p:nvSpPr>
        <p:spPr>
          <a:solidFill>
            <a:srgbClr val="FFFFFF"/>
          </a:solidFill>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19811" name="Rectangle 2"/>
          <p:cNvSpPr>
            <a:spLocks noGrp="1" noRot="1" noChangeAspect="1" noChangeArrowheads="1"/>
          </p:cNvSpPr>
          <p:nvPr>
            <p:ph type="sldImg"/>
          </p:nvPr>
        </p:nvSpPr>
        <p:spPr>
          <a:solidFill>
            <a:srgbClr val="FFFFFF"/>
          </a:solidFill>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ln>
        </p:spPr>
      </p:sp>
      <p:sp>
        <p:nvSpPr>
          <p:cNvPr id="58371" name="Rectangle 3"/>
          <p:cNvSpPr>
            <a:spLocks noGrp="1" noChangeArrowheads="1"/>
          </p:cNvSpPr>
          <p:nvPr>
            <p:ph type="body" idx="1"/>
          </p:nvPr>
        </p:nvSpPr>
        <p:spPr bwMode="auto">
          <a:noFill/>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69987" name="Rectangle 2"/>
          <p:cNvSpPr>
            <a:spLocks noGrp="1" noRot="1" noChangeAspect="1" noChangeArrowheads="1"/>
          </p:cNvSpPr>
          <p:nvPr>
            <p:ph type="sldImg"/>
          </p:nvPr>
        </p:nvSpPr>
        <p:spPr>
          <a:solidFill>
            <a:srgbClr val="FFFFFF"/>
          </a:solidFill>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0659" name="Rectangle 2"/>
          <p:cNvSpPr>
            <a:spLocks noGrp="1" noRot="1" noChangeAspect="1" noChangeArrowheads="1"/>
          </p:cNvSpPr>
          <p:nvPr>
            <p:ph type="sldImg"/>
          </p:nvPr>
        </p:nvSpPr>
        <p:spPr>
          <a:solidFill>
            <a:srgbClr val="FFFFFF"/>
          </a:solidFill>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6803" name="Rectangle 2"/>
          <p:cNvSpPr>
            <a:spLocks noGrp="1" noRot="1" noChangeAspect="1" noChangeArrowheads="1"/>
          </p:cNvSpPr>
          <p:nvPr>
            <p:ph type="sldImg"/>
          </p:nvPr>
        </p:nvSpPr>
        <p:spPr>
          <a:solidFill>
            <a:srgbClr val="FFFFFF"/>
          </a:solidFill>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6803" name="Rectangle 2"/>
          <p:cNvSpPr>
            <a:spLocks noGrp="1" noRot="1" noChangeAspect="1" noChangeArrowheads="1"/>
          </p:cNvSpPr>
          <p:nvPr>
            <p:ph type="sldImg"/>
          </p:nvPr>
        </p:nvSpPr>
        <p:spPr>
          <a:solidFill>
            <a:srgbClr val="FFFFFF"/>
          </a:solidFill>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0" y="1200150"/>
            <a:ext cx="7543801" cy="3429000"/>
          </a:xfrm>
        </p:spPr>
        <p:txBody>
          <a:bodyPr/>
          <a:lstStyle>
            <a:lvl1pPr marL="8255" indent="-8255">
              <a:defRPr sz="2800" baseline="0"/>
            </a:lvl1pPr>
            <a:lvl2pPr marL="405130" indent="-254000">
              <a:defRPr sz="2400" baseline="0"/>
            </a:lvl2pPr>
            <a:lvl3pPr marL="516255" indent="-228600">
              <a:defRPr sz="2000" baseline="0"/>
            </a:lvl3pPr>
            <a:lvl4pPr marL="690880" indent="-265430">
              <a:defRPr sz="1600" baseline="0"/>
            </a:lvl4pPr>
            <a:lvl5pPr marL="802005" indent="-240030">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em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0.wmf"/><Relationship Id="rId2" Type="http://schemas.openxmlformats.org/officeDocument/2006/relationships/oleObject" Target="../embeddings/oleObject2.bin"/><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image" Target="../media/image11.emf"/></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4.emf"/><Relationship Id="rId2" Type="http://schemas.openxmlformats.org/officeDocument/2006/relationships/oleObject" Target="../embeddings/oleObject3.bin"/><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hyperlink" Target="https://kheafield.com/code/kenlm/" TargetMode="External"/><Relationship Id="rId1" Type="http://schemas.openxmlformats.org/officeDocument/2006/relationships/hyperlink" Target="http://www.speech.sri.com/projects/sril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21.emf"/><Relationship Id="rId3" Type="http://schemas.openxmlformats.org/officeDocument/2006/relationships/oleObject" Target="../embeddings/oleObject7.bin"/><Relationship Id="rId2" Type="http://schemas.openxmlformats.org/officeDocument/2006/relationships/image" Target="../media/image23.png"/><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image" Target="../media/image25.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1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image" Target="../media/image3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36.emf"/><Relationship Id="rId3" Type="http://schemas.openxmlformats.org/officeDocument/2006/relationships/oleObject" Target="../embeddings/oleObject9.bin"/><Relationship Id="rId2" Type="http://schemas.openxmlformats.org/officeDocument/2006/relationships/image" Target="../media/image35.emf"/><Relationship Id="rId1" Type="http://schemas.openxmlformats.org/officeDocument/2006/relationships/oleObject" Target="../embeddings/oleObject8.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Introduction to N-gram Language Models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endParaRPr lang="en-US" dirty="0"/>
          </a:p>
        </p:txBody>
      </p:sp>
      <p:sp>
        <p:nvSpPr>
          <p:cNvPr id="67589" name="Rectangle 3"/>
          <p:cNvSpPr>
            <a:spLocks noGrp="1" noChangeArrowheads="1"/>
          </p:cNvSpPr>
          <p:nvPr>
            <p:ph idx="1"/>
          </p:nvPr>
        </p:nvSpPr>
        <p:spPr>
          <a:xfrm>
            <a:off x="822960" y="1200150"/>
            <a:ext cx="8168640" cy="3429000"/>
          </a:xfrm>
        </p:spPr>
        <p:txBody>
          <a:bodyPr>
            <a:normAutofit fontScale="92500"/>
          </a:bodyPr>
          <a:lstStyle/>
          <a:p>
            <a:pPr eaLnBrk="1" hangingPunct="1"/>
            <a:r>
              <a:rPr lang="en-US" sz="2800" dirty="0">
                <a:latin typeface="Calibri" panose="020F0502020204030204" pitchFamily="34" charset="0"/>
              </a:rPr>
              <a:t>Recall the definition of conditional probabilities</a:t>
            </a:r>
            <a:endParaRPr lang="en-US" sz="3600" dirty="0">
              <a:latin typeface="Calibri" panose="020F0502020204030204" pitchFamily="34" charset="0"/>
            </a:endParaRPr>
          </a:p>
          <a:p>
            <a:pPr marL="457200" lvl="1" indent="0">
              <a:buNone/>
            </a:pPr>
            <a:r>
              <a:rPr lang="en-US" dirty="0">
                <a:latin typeface="Times New Roman" panose="02020603050405020304" charset="0"/>
                <a:cs typeface="Times New Roman" panose="02020603050405020304" charset="0"/>
              </a:rPr>
              <a:t>P</a:t>
            </a:r>
            <a:r>
              <a:rPr lang="en-US" sz="2400" dirty="0">
                <a:latin typeface="Times New Roman" panose="02020603050405020304" charset="0"/>
                <a:cs typeface="Times New Roman" panose="02020603050405020304" charset="0"/>
              </a:rPr>
              <a:t>(B|A) = P(A,B)/P(A)</a:t>
            </a:r>
            <a:r>
              <a:rPr lang="en-US" sz="3600" dirty="0">
                <a:latin typeface="Calibri" panose="020F0502020204030204" pitchFamily="34" charset="0"/>
              </a:rPr>
              <a:t>	</a:t>
            </a:r>
            <a:r>
              <a:rPr lang="en-US" dirty="0">
                <a:latin typeface="Calibri" panose="020F0502020204030204" pitchFamily="34" charset="0"/>
              </a:rPr>
              <a:t>Rewriting:   </a:t>
            </a:r>
            <a:r>
              <a:rPr lang="en-US" sz="2400" dirty="0">
                <a:latin typeface="Times New Roman" panose="02020603050405020304" charset="0"/>
                <a:cs typeface="Times New Roman" panose="02020603050405020304" charset="0"/>
              </a:rPr>
              <a:t>P(A,B) = P(A) P(B|A)</a:t>
            </a:r>
            <a:endParaRPr lang="en-US" sz="2400" dirty="0">
              <a:latin typeface="Times New Roman" panose="02020603050405020304" charset="0"/>
              <a:cs typeface="Times New Roman" panose="02020603050405020304" charset="0"/>
            </a:endParaRPr>
          </a:p>
          <a:p>
            <a:pPr marL="457200" lvl="1" indent="0">
              <a:buNone/>
            </a:pPr>
            <a:endParaRPr lang="en-US" dirty="0">
              <a:latin typeface="Calibri" panose="020F0502020204030204" pitchFamily="34" charset="0"/>
            </a:endParaRPr>
          </a:p>
          <a:p>
            <a:r>
              <a:rPr lang="en-US" sz="2800" dirty="0">
                <a:latin typeface="Calibri" panose="020F0502020204030204" pitchFamily="34" charset="0"/>
              </a:rPr>
              <a:t>More variables:</a:t>
            </a:r>
            <a:endParaRPr lang="en-US" sz="2800" dirty="0">
              <a:latin typeface="Calibri" panose="020F0502020204030204" pitchFamily="34" charset="0"/>
            </a:endParaRPr>
          </a:p>
          <a:p>
            <a:pPr marL="457200" lvl="1" indent="0">
              <a:buNone/>
            </a:pPr>
            <a:r>
              <a:rPr lang="en-US" sz="2400" dirty="0">
                <a:latin typeface="Times New Roman" panose="02020603050405020304" charset="0"/>
                <a:cs typeface="Times New Roman" panose="02020603050405020304" charset="0"/>
              </a:rPr>
              <a:t> P(A,B,C,D) = P(A) P(B|A) P(C|A,B) P(D|A,B,C)</a:t>
            </a:r>
            <a:endParaRPr lang="en-US" sz="3200" dirty="0">
              <a:latin typeface="Times New Roman" panose="02020603050405020304" charset="0"/>
              <a:cs typeface="Times New Roman" panose="02020603050405020304" charset="0"/>
            </a:endParaRPr>
          </a:p>
          <a:p>
            <a:pPr eaLnBrk="1" hangingPunct="1"/>
            <a:r>
              <a:rPr lang="en-US" sz="2800" dirty="0">
                <a:latin typeface="Calibri" panose="020F0502020204030204" pitchFamily="34" charset="0"/>
              </a:rPr>
              <a:t>The Chain Rule in General</a:t>
            </a:r>
            <a:endParaRPr lang="en-US" sz="2800" dirty="0">
              <a:latin typeface="Calibri" panose="020F0502020204030204" pitchFamily="34" charset="0"/>
            </a:endParaRPr>
          </a:p>
          <a:p>
            <a:pPr eaLnBrk="1" hangingPunct="1">
              <a:buNone/>
            </a:pPr>
            <a:r>
              <a:rPr lang="en-US" sz="2800" dirty="0">
                <a:latin typeface="Times New Roman" panose="02020603050405020304" charset="0"/>
                <a:cs typeface="Times New Roman" panose="02020603050405020304" charset="0"/>
              </a:rPr>
              <a:t>  P(x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3</a:t>
            </a:r>
            <a:r>
              <a:rPr lang="en-US" sz="2800" dirty="0">
                <a:latin typeface="Times New Roman" panose="02020603050405020304" charset="0"/>
                <a:cs typeface="Times New Roman" panose="02020603050405020304" charset="0"/>
              </a:rPr>
              <a:t>,…,</a:t>
            </a:r>
            <a:r>
              <a:rPr lang="en-US" sz="2800" dirty="0" err="1">
                <a:latin typeface="Times New Roman" panose="02020603050405020304" charset="0"/>
                <a:cs typeface="Times New Roman" panose="02020603050405020304" charset="0"/>
              </a:rPr>
              <a:t>x</a:t>
            </a:r>
            <a:r>
              <a:rPr lang="en-US" sz="2800" baseline="-25000" dirty="0" err="1">
                <a:latin typeface="Times New Roman" panose="02020603050405020304" charset="0"/>
                <a:cs typeface="Times New Roman" panose="02020603050405020304" charset="0"/>
              </a:rPr>
              <a:t>n</a:t>
            </a:r>
            <a:r>
              <a:rPr lang="en-US" sz="2800" dirty="0">
                <a:latin typeface="Times New Roman" panose="02020603050405020304" charset="0"/>
                <a:cs typeface="Times New Roman" panose="02020603050405020304" charset="0"/>
              </a:rPr>
              <a:t>) = P(x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3</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n</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n-1</a:t>
            </a:r>
            <a:r>
              <a:rPr lang="en-US" sz="2800" dirty="0">
                <a:latin typeface="Times New Roman" panose="02020603050405020304" charset="0"/>
                <a:cs typeface="Times New Roman" panose="02020603050405020304" charset="0"/>
              </a:rPr>
              <a:t>)</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endParaRPr lang="en-US" dirty="0">
              <a:latin typeface="Calibri" panose="020F0502020204030204" pitchFamily="34" charset="0"/>
              <a:sym typeface="Symbol" panose="05050102010706020507"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484355"/>
            <a:ext cx="7543800" cy="680397"/>
          </a:xfrm>
        </p:spPr>
        <p:txBody>
          <a:bodyPr>
            <a:normAutofit fontScale="90000"/>
          </a:bodyPr>
          <a:lstStyle/>
          <a:p>
            <a:pPr eaLnBrk="1" hangingPunct="1"/>
            <a:r>
              <a:rPr lang="en-US" sz="3600" dirty="0"/>
              <a:t>The Chain Rule applied to compute joint probability of words in sentence</a:t>
            </a:r>
            <a:endParaRPr lang="en-US" sz="3600" dirty="0"/>
          </a:p>
        </p:txBody>
      </p:sp>
      <p:sp>
        <p:nvSpPr>
          <p:cNvPr id="69635" name="Rectangle 3"/>
          <p:cNvSpPr>
            <a:spLocks noGrp="1" noChangeArrowheads="1"/>
          </p:cNvSpPr>
          <p:nvPr>
            <p:ph idx="1"/>
          </p:nvPr>
        </p:nvSpPr>
        <p:spPr>
          <a:xfrm>
            <a:off x="822960" y="1200150"/>
            <a:ext cx="8046085" cy="3691255"/>
          </a:xfrm>
        </p:spPr>
        <p:txBody>
          <a:bodyPr>
            <a:normAutofit/>
          </a:bodyPr>
          <a:lstStyle/>
          <a:p>
            <a:pPr eaLnBrk="1" hangingPunct="1"/>
            <a:endParaRPr lang="en-US" dirty="0">
              <a:latin typeface="Calibri" panose="020F0502020204030204" pitchFamily="34" charset="0"/>
            </a:endParaRPr>
          </a:p>
          <a:p>
            <a:pPr eaLnBrk="1" hangingPunct="1">
              <a:buNone/>
            </a:pPr>
            <a:endParaRPr lang="en-US" dirty="0">
              <a:latin typeface="Calibri" panose="020F0502020204030204" pitchFamily="34" charset="0"/>
            </a:endParaRPr>
          </a:p>
          <a:p>
            <a:pPr eaLnBrk="1" hangingPunct="1">
              <a:buNone/>
            </a:pPr>
            <a:endParaRPr lang="en-US" sz="2800" dirty="0">
              <a:latin typeface="Calibri" panose="020F0502020204030204" pitchFamily="34" charset="0"/>
            </a:endParaRPr>
          </a:p>
          <a:p>
            <a:pPr eaLnBrk="1" hangingPunct="1">
              <a:buNone/>
            </a:pPr>
            <a:endParaRPr lang="en-US" sz="2800" dirty="0">
              <a:latin typeface="Calibri" panose="020F0502020204030204" pitchFamily="34" charset="0"/>
            </a:endParaRPr>
          </a:p>
          <a:p>
            <a:pPr eaLnBrk="1" hangingPunct="1">
              <a:buNone/>
            </a:pPr>
            <a:r>
              <a:rPr lang="en-US" sz="2800" dirty="0">
                <a:latin typeface="Calibri" panose="020F0502020204030204" pitchFamily="34" charset="0"/>
              </a:rPr>
              <a:t>P(“The cat sat on the mat”) =</a:t>
            </a:r>
            <a:endParaRPr lang="en-US" sz="2800" dirty="0">
              <a:latin typeface="Calibri" panose="020F0502020204030204" pitchFamily="34" charset="0"/>
            </a:endParaRPr>
          </a:p>
          <a:p>
            <a:pPr eaLnBrk="1" hangingPunct="1">
              <a:buFont typeface="Times" pitchFamily="-65" charset="0"/>
              <a:buNone/>
            </a:pPr>
            <a:r>
              <a:rPr lang="en-US" dirty="0">
                <a:latin typeface="Calibri" panose="020F0502020204030204" pitchFamily="34" charset="0"/>
              </a:rPr>
              <a:t>	</a:t>
            </a:r>
            <a:r>
              <a:rPr lang="en-US" sz="2800" dirty="0">
                <a:solidFill>
                  <a:srgbClr val="404040"/>
                </a:solidFill>
                <a:latin typeface="Calibri" panose="020F0502020204030204" pitchFamily="34" charset="0"/>
              </a:rPr>
              <a:t>P(The) × P(</a:t>
            </a:r>
            <a:r>
              <a:rPr lang="en-US" sz="2800" dirty="0" err="1">
                <a:solidFill>
                  <a:srgbClr val="404040"/>
                </a:solidFill>
                <a:latin typeface="Calibri" panose="020F0502020204030204" pitchFamily="34" charset="0"/>
              </a:rPr>
              <a:t>cat</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  P(</a:t>
            </a:r>
            <a:r>
              <a:rPr lang="en-US" sz="2800" dirty="0" err="1">
                <a:solidFill>
                  <a:srgbClr val="404040"/>
                </a:solidFill>
                <a:latin typeface="Calibri" panose="020F0502020204030204" pitchFamily="34" charset="0"/>
              </a:rPr>
              <a:t>sat</a:t>
            </a:r>
            <a:r>
              <a:rPr lang="en-US" sz="2800" dirty="0" err="1">
                <a:solidFill>
                  <a:srgbClr val="404040"/>
                </a:solidFill>
                <a:latin typeface="Calibri" panose="020F0502020204030204" pitchFamily="34" charset="0"/>
              </a:rPr>
              <a:t>|The cat</a:t>
            </a:r>
            <a:r>
              <a:rPr lang="en-US" sz="2800" dirty="0">
                <a:solidFill>
                  <a:srgbClr val="404040"/>
                </a:solidFill>
                <a:latin typeface="Calibri" panose="020F0502020204030204" pitchFamily="34" charset="0"/>
              </a:rPr>
              <a:t>) ×  P(</a:t>
            </a:r>
            <a:r>
              <a:rPr lang="en-US" sz="2800" dirty="0" err="1">
                <a:solidFill>
                  <a:srgbClr val="404040"/>
                </a:solidFill>
                <a:latin typeface="Calibri" panose="020F0502020204030204" pitchFamily="34" charset="0"/>
              </a:rPr>
              <a:t>on</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cat sat) ×  P(</a:t>
            </a:r>
            <a:r>
              <a:rPr lang="en-US" sz="2800" dirty="0" err="1">
                <a:solidFill>
                  <a:srgbClr val="404040"/>
                </a:solidFill>
                <a:latin typeface="Calibri" panose="020F0502020204030204" pitchFamily="34" charset="0"/>
              </a:rPr>
              <a:t>the</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cat sat on) </a:t>
            </a:r>
            <a:r>
              <a:rPr lang="en-US" dirty="0">
                <a:solidFill>
                  <a:srgbClr val="404040"/>
                </a:solidFill>
                <a:latin typeface="Calibri" panose="020F0502020204030204" pitchFamily="34" charset="0"/>
                <a:sym typeface="+mn-ea"/>
              </a:rPr>
              <a:t>×  P(</a:t>
            </a:r>
            <a:r>
              <a:rPr lang="en-US" dirty="0" err="1">
                <a:solidFill>
                  <a:srgbClr val="404040"/>
                </a:solidFill>
                <a:latin typeface="Calibri" panose="020F0502020204030204" pitchFamily="34" charset="0"/>
                <a:sym typeface="+mn-ea"/>
              </a:rPr>
              <a:t>mat</a:t>
            </a:r>
            <a:r>
              <a:rPr lang="en-US" dirty="0" err="1">
                <a:solidFill>
                  <a:srgbClr val="404040"/>
                </a:solidFill>
                <a:latin typeface="Calibri" panose="020F0502020204030204" pitchFamily="34" charset="0"/>
                <a:sym typeface="+mn-ea"/>
              </a:rPr>
              <a:t>|The</a:t>
            </a:r>
            <a:r>
              <a:rPr lang="en-US" dirty="0">
                <a:solidFill>
                  <a:srgbClr val="404040"/>
                </a:solidFill>
                <a:latin typeface="Calibri" panose="020F0502020204030204" pitchFamily="34" charset="0"/>
                <a:sym typeface="+mn-ea"/>
              </a:rPr>
              <a:t> cat sat on the)</a:t>
            </a:r>
            <a:r>
              <a:rPr lang="en-US" sz="2800" dirty="0">
                <a:solidFill>
                  <a:srgbClr val="404040"/>
                </a:solidFill>
                <a:latin typeface="Calibri" panose="020F0502020204030204" pitchFamily="34" charset="0"/>
              </a:rPr>
              <a:t> </a:t>
            </a:r>
            <a:endParaRPr lang="en-US" sz="2800" dirty="0">
              <a:solidFill>
                <a:srgbClr val="404040"/>
              </a:solidFill>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075690" y="1422400"/>
            <a:ext cx="7270750"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Markov Assumption</a:t>
            </a:r>
            <a:endParaRPr lang="en-US"/>
          </a:p>
        </p:txBody>
      </p:sp>
      <p:sp>
        <p:nvSpPr>
          <p:cNvPr id="75779" name="Rectangle 3"/>
          <p:cNvSpPr>
            <a:spLocks noGrp="1" noChangeArrowheads="1"/>
          </p:cNvSpPr>
          <p:nvPr>
            <p:ph idx="1"/>
          </p:nvPr>
        </p:nvSpPr>
        <p:spPr/>
        <p:txBody>
          <a:bodyPr>
            <a:normAutofit/>
          </a:bodyPr>
          <a:lstStyle/>
          <a:p>
            <a:pPr eaLnBrk="1" hangingPunct="1"/>
            <a:r>
              <a:rPr lang="en-US" sz="3600" dirty="0">
                <a:latin typeface="Calibri" panose="020F0502020204030204" pitchFamily="34" charset="0"/>
              </a:rPr>
              <a:t>Simplifying assumption:</a:t>
            </a:r>
            <a:endParaRPr lang="en-US" sz="3600" dirty="0">
              <a:latin typeface="Calibri" panose="020F0502020204030204" pitchFamily="34" charset="0"/>
            </a:endParaRPr>
          </a:p>
          <a:p>
            <a:pPr marL="457200" lvl="1" indent="0" eaLnBrk="1" hangingPunct="1">
              <a:buNone/>
            </a:pPr>
            <a:endParaRPr lang="en-US" sz="3600" dirty="0">
              <a:latin typeface="Calibri" panose="020F0502020204030204" pitchFamily="34" charset="0"/>
            </a:endParaRPr>
          </a:p>
          <a:p>
            <a:pPr marL="457200" lvl="1" indent="0" eaLnBrk="1" hangingPunct="1">
              <a:buNone/>
            </a:pPr>
            <a:endParaRPr lang="en-US" sz="3200" dirty="0">
              <a:solidFill>
                <a:srgbClr val="A50021"/>
              </a:solidFill>
              <a:latin typeface="Calibri" panose="020F0502020204030204" pitchFamily="34" charset="0"/>
            </a:endParaRPr>
          </a:p>
          <a:p>
            <a:pPr marL="0" indent="0" eaLnBrk="1" hangingPunct="1">
              <a:buNone/>
            </a:pPr>
            <a:endParaRPr lang="en-US" sz="3600" dirty="0">
              <a:latin typeface="Calibri" panose="020F0502020204030204" pitchFamily="34" charset="0"/>
            </a:endParaRPr>
          </a:p>
          <a:p>
            <a:pPr eaLnBrk="1" hangingPunct="1"/>
            <a:endParaRPr lang="en-US" dirty="0">
              <a:latin typeface="Calibri" panose="020F0502020204030204" pitchFamily="34" charset="0"/>
            </a:endParaRPr>
          </a:p>
          <a:p>
            <a:pPr eaLnBrk="1" hangingPunct="1">
              <a:buFont typeface="Wingdings" panose="05000000000000000000" pitchFamily="2" charset="2"/>
              <a:buNone/>
            </a:pPr>
            <a:endParaRPr lang="en-US" dirty="0">
              <a:latin typeface="Calibri" panose="020F0502020204030204" pitchFamily="34" charset="0"/>
            </a:endParaRPr>
          </a:p>
        </p:txBody>
      </p:sp>
      <p:pic>
        <p:nvPicPr>
          <p:cNvPr id="2" name="Picture 1"/>
          <p:cNvPicPr>
            <a:picLocks noChangeAspect="1"/>
          </p:cNvPicPr>
          <p:nvPr/>
        </p:nvPicPr>
        <p:blipFill>
          <a:blip r:embed="rId1"/>
          <a:srcRect/>
          <a:stretch>
            <a:fillRect/>
          </a:stretch>
        </p:blipFill>
        <p:spPr>
          <a:xfrm>
            <a:off x="7372442" y="150325"/>
            <a:ext cx="1342949" cy="1920875"/>
          </a:xfrm>
          <a:prstGeom prst="rect">
            <a:avLst/>
          </a:prstGeom>
        </p:spPr>
      </p:pic>
      <p:sp>
        <p:nvSpPr>
          <p:cNvPr id="3" name="TextBox 2"/>
          <p:cNvSpPr txBox="1"/>
          <p:nvPr/>
        </p:nvSpPr>
        <p:spPr>
          <a:xfrm>
            <a:off x="7152663" y="2022475"/>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Andrei Markov</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8" name="TextBox 7"/>
          <p:cNvSpPr txBox="1"/>
          <p:nvPr/>
        </p:nvSpPr>
        <p:spPr>
          <a:xfrm>
            <a:off x="600710" y="2800350"/>
            <a:ext cx="8394065" cy="460375"/>
          </a:xfrm>
          <a:prstGeom prst="rect">
            <a:avLst/>
          </a:prstGeom>
          <a:noFill/>
        </p:spPr>
        <p:txBody>
          <a:bodyPr wrap="square" rtlCol="0">
            <a:spAutoFit/>
          </a:bodyPr>
          <a:lstStyle/>
          <a:p>
            <a:r>
              <a:rPr lang="en-US" dirty="0">
                <a:solidFill>
                  <a:srgbClr val="404040"/>
                </a:solidFill>
                <a:latin typeface="Calibri" panose="020F0502020204030204" pitchFamily="34" charset="0"/>
                <a:sym typeface="+mn-ea"/>
              </a:rPr>
              <a:t>P(</a:t>
            </a:r>
            <a:r>
              <a:rPr lang="en-US" dirty="0" err="1">
                <a:solidFill>
                  <a:srgbClr val="404040"/>
                </a:solidFill>
                <a:latin typeface="Calibri" panose="020F0502020204030204" pitchFamily="34" charset="0"/>
                <a:sym typeface="+mn-ea"/>
              </a:rPr>
              <a:t>mat|The</a:t>
            </a:r>
            <a:r>
              <a:rPr lang="en-US" dirty="0">
                <a:solidFill>
                  <a:srgbClr val="404040"/>
                </a:solidFill>
                <a:latin typeface="Calibri" panose="020F0502020204030204" pitchFamily="34" charset="0"/>
                <a:sym typeface="+mn-ea"/>
              </a:rPr>
              <a:t> cat sat on the) </a:t>
            </a:r>
            <a:r>
              <a:rPr lang="en-US" dirty="0"/>
              <a:t>≈ </a:t>
            </a:r>
            <a:r>
              <a:rPr lang="en-US" dirty="0">
                <a:solidFill>
                  <a:srgbClr val="404040"/>
                </a:solidFill>
                <a:latin typeface="Calibri" panose="020F0502020204030204" pitchFamily="34" charset="0"/>
                <a:sym typeface="+mn-ea"/>
              </a:rPr>
              <a:t>P(</a:t>
            </a:r>
            <a:r>
              <a:rPr lang="en-US" dirty="0" err="1">
                <a:solidFill>
                  <a:srgbClr val="404040"/>
                </a:solidFill>
                <a:latin typeface="Calibri" panose="020F0502020204030204" pitchFamily="34" charset="0"/>
                <a:sym typeface="+mn-ea"/>
              </a:rPr>
              <a:t>mat|the</a:t>
            </a:r>
            <a:r>
              <a:rPr lang="en-US" dirty="0">
                <a:solidFill>
                  <a:srgbClr val="404040"/>
                </a:solidFill>
                <a:latin typeface="Calibri" panose="020F0502020204030204" pitchFamily="34" charset="0"/>
                <a:sym typeface="+mn-ea"/>
              </a:rPr>
              <a:t>)</a:t>
            </a:r>
            <a:endParaRPr lang="en-US" dirty="0"/>
          </a:p>
        </p:txBody>
      </p:sp>
      <p:pic>
        <p:nvPicPr>
          <p:cNvPr id="6" name="Picture 5"/>
          <p:cNvPicPr>
            <a:picLocks noChangeAspect="1"/>
          </p:cNvPicPr>
          <p:nvPr/>
        </p:nvPicPr>
        <p:blipFill>
          <a:blip r:embed="rId2"/>
          <a:stretch>
            <a:fillRect/>
          </a:stretch>
        </p:blipFill>
        <p:spPr>
          <a:xfrm>
            <a:off x="1447801" y="4123342"/>
            <a:ext cx="4800599" cy="753813"/>
          </a:xfrm>
          <a:prstGeom prst="rect">
            <a:avLst/>
          </a:prstGeom>
        </p:spPr>
      </p:pic>
      <p:sp>
        <p:nvSpPr>
          <p:cNvPr id="7" name="TextBox 6"/>
          <p:cNvSpPr txBox="1"/>
          <p:nvPr/>
        </p:nvSpPr>
        <p:spPr>
          <a:xfrm>
            <a:off x="7615432" y="4854675"/>
            <a:ext cx="1502655" cy="276999"/>
          </a:xfrm>
          <a:prstGeom prst="rect">
            <a:avLst/>
          </a:prstGeom>
          <a:noFill/>
        </p:spPr>
        <p:txBody>
          <a:bodyPr wrap="none" rtlCol="0">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Wikimedia commons</a:t>
            </a:r>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a:t>Bigram Markov Assumption</a:t>
            </a:r>
            <a:endParaRPr lang="en-US" dirty="0"/>
          </a:p>
        </p:txBody>
      </p:sp>
      <p:sp>
        <p:nvSpPr>
          <p:cNvPr id="75779" name="Rectangle 3"/>
          <p:cNvSpPr>
            <a:spLocks noGrp="1" noChangeArrowheads="1"/>
          </p:cNvSpPr>
          <p:nvPr>
            <p:ph idx="1"/>
          </p:nvPr>
        </p:nvSpPr>
        <p:spPr>
          <a:xfrm>
            <a:off x="822960" y="742950"/>
            <a:ext cx="7940040" cy="4185920"/>
          </a:xfrm>
        </p:spPr>
        <p:txBody>
          <a:bodyPr>
            <a:normAutofit/>
          </a:bodyPr>
          <a:lstStyle/>
          <a:p>
            <a:endParaRPr lang="en-US" sz="3600" dirty="0"/>
          </a:p>
          <a:p>
            <a:endParaRPr lang="en-US" sz="3200" dirty="0"/>
          </a:p>
          <a:p>
            <a:endParaRPr lang="en-US" sz="3200" dirty="0"/>
          </a:p>
          <a:p>
            <a:r>
              <a:rPr lang="en-US" sz="3200" dirty="0"/>
              <a:t>Instead of:</a:t>
            </a:r>
            <a:endParaRPr lang="en-US" sz="3200" dirty="0"/>
          </a:p>
          <a:p>
            <a:pPr marL="0" indent="0">
              <a:buNone/>
            </a:pPr>
            <a:r>
              <a:rPr lang="en-US" sz="3200" dirty="0"/>
              <a:t>More generally, we approximate each component in the product</a:t>
            </a:r>
            <a:endParaRPr lang="en-US" sz="3200" dirty="0">
              <a:latin typeface="Calibri" panose="020F0502020204030204" pitchFamily="34" charset="0"/>
            </a:endParaRPr>
          </a:p>
          <a:p>
            <a:pPr eaLnBrk="1" hangingPunct="1"/>
            <a:endParaRPr lang="en-US" dirty="0">
              <a:latin typeface="Calibri" panose="020F0502020204030204" pitchFamily="34" charset="0"/>
            </a:endParaRPr>
          </a:p>
          <a:p>
            <a:pPr eaLnBrk="1" hangingPunct="1">
              <a:buFont typeface="Wingdings" panose="05000000000000000000" pitchFamily="2" charset="2"/>
              <a:buNone/>
            </a:pPr>
            <a:endParaRPr lang="en-US" dirty="0">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371600" y="908050"/>
            <a:ext cx="5089338" cy="1587500"/>
          </a:xfrm>
          <a:prstGeom prst="rect">
            <a:avLst/>
          </a:prstGeom>
        </p:spPr>
      </p:pic>
      <p:pic>
        <p:nvPicPr>
          <p:cNvPr id="5" name="Picture 4"/>
          <p:cNvPicPr>
            <a:picLocks noChangeAspect="1"/>
          </p:cNvPicPr>
          <p:nvPr/>
        </p:nvPicPr>
        <p:blipFill>
          <a:blip r:embed="rId2"/>
          <a:stretch>
            <a:fillRect/>
          </a:stretch>
        </p:blipFill>
        <p:spPr>
          <a:xfrm>
            <a:off x="3549707" y="2301875"/>
            <a:ext cx="2090305" cy="971550"/>
          </a:xfrm>
          <a:prstGeom prst="rect">
            <a:avLst/>
          </a:prstGeom>
        </p:spPr>
      </p:pic>
      <p:pic>
        <p:nvPicPr>
          <p:cNvPr id="8" name="Picture 7"/>
          <p:cNvPicPr>
            <a:picLocks noChangeAspect="1"/>
          </p:cNvPicPr>
          <p:nvPr/>
        </p:nvPicPr>
        <p:blipFill>
          <a:blip r:embed="rId3"/>
          <a:stretch>
            <a:fillRect/>
          </a:stretch>
        </p:blipFill>
        <p:spPr>
          <a:xfrm>
            <a:off x="1240971" y="4123045"/>
            <a:ext cx="6662057" cy="971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ln>
        </p:spPr>
        <p:txBody>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p:txBody>
      </p:sp>
      <p:sp>
        <p:nvSpPr>
          <p:cNvPr id="77829" name="Rectangle 4"/>
          <p:cNvSpPr>
            <a:spLocks noGrp="1" noChangeArrowheads="1"/>
          </p:cNvSpPr>
          <p:nvPr>
            <p:ph type="title"/>
          </p:nvPr>
        </p:nvSpPr>
        <p:spPr/>
        <p:txBody>
          <a:bodyPr/>
          <a:lstStyle/>
          <a:p>
            <a:pPr eaLnBrk="1" hangingPunct="1"/>
            <a:r>
              <a:rPr lang="en-US" dirty="0"/>
              <a:t>Simplest case: Unigram model</a:t>
            </a:r>
            <a:endParaRPr lang="en-US" dirty="0"/>
          </a:p>
        </p:txBody>
      </p:sp>
      <p:sp>
        <p:nvSpPr>
          <p:cNvPr id="6" name="TextBox 5"/>
          <p:cNvSpPr txBox="1"/>
          <p:nvPr/>
        </p:nvSpPr>
        <p:spPr>
          <a:xfrm>
            <a:off x="685800" y="2792670"/>
            <a:ext cx="8077200" cy="2277547"/>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To him swallowed confess hear both . Which . Of save on trail for are ay device and rote life have</a:t>
            </a:r>
            <a:endParaRPr lang="en-US" sz="1600" dirty="0">
              <a:effectLst/>
              <a:latin typeface="Courier New" panose="02070309020205020404" pitchFamily="49" charset="0"/>
              <a:cs typeface="Courier New" panose="02070309020205020404" pitchFamily="49" charset="0"/>
            </a:endParaRP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Hill he late speaks ; or ! a more to leg less first you enter </a:t>
            </a:r>
            <a:endParaRPr lang="en-US" sz="1600" dirty="0">
              <a:effectLst/>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Months the my and issue of year foreign new exchange’s September</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were recession exchange new endorsed a acquire to six executives </a:t>
            </a:r>
            <a:endParaRPr lang="en-US" sz="1600" dirty="0">
              <a:effectLst/>
              <a:latin typeface="Courier New" panose="02070309020205020404" pitchFamily="49" charset="0"/>
              <a:cs typeface="Courier New" panose="02070309020205020404" pitchFamily="49" charset="0"/>
            </a:endParaRPr>
          </a:p>
          <a:p>
            <a:endParaRPr lang="en-US" sz="1400" dirty="0">
              <a:effectLst/>
              <a:latin typeface="Courier New" panose="02070309020205020404" pitchFamily="49" charset="0"/>
              <a:cs typeface="Courier New" panose="02070309020205020404" pitchFamily="49" charset="0"/>
            </a:endParaRPr>
          </a:p>
        </p:txBody>
      </p:sp>
      <p:sp>
        <p:nvSpPr>
          <p:cNvPr id="7" name="TextBox 6"/>
          <p:cNvSpPr txBox="1"/>
          <p:nvPr/>
        </p:nvSpPr>
        <p:spPr>
          <a:xfrm>
            <a:off x="228600" y="2247840"/>
            <a:ext cx="818871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Some automatically generated sentences from two different unigram models</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graphicFrame>
        <p:nvGraphicFramePr>
          <p:cNvPr id="8" name="Object 6"/>
          <p:cNvGraphicFramePr>
            <a:graphicFrameLocks noChangeAspect="1"/>
          </p:cNvGraphicFramePr>
          <p:nvPr/>
        </p:nvGraphicFramePr>
        <p:xfrm>
          <a:off x="1781175" y="1144399"/>
          <a:ext cx="4591050" cy="1006475"/>
        </p:xfrm>
        <a:graphic>
          <a:graphicData uri="http://schemas.openxmlformats.org/presentationml/2006/ole">
            <mc:AlternateContent xmlns:mc="http://schemas.openxmlformats.org/markup-compatibility/2006">
              <mc:Choice xmlns:v="urn:schemas-microsoft-com:vml" Requires="v">
                <p:oleObj spid="_x0000_s2" name="Equation" r:id="rId2" imgW="1562100" imgH="342900" progId="Equation.3">
                  <p:embed/>
                </p:oleObj>
              </mc:Choice>
              <mc:Fallback>
                <p:oleObj name="Equation" r:id="rId2" imgW="1562100" imgH="342900" progId="Equation.3">
                  <p:embed/>
                  <p:pic>
                    <p:nvPicPr>
                      <p:cNvPr id="0" name="Object 6"/>
                      <p:cNvPicPr>
                        <a:picLocks noChangeAspect="1" noChangeArrowheads="1"/>
                      </p:cNvPicPr>
                      <p:nvPr/>
                    </p:nvPicPr>
                    <p:blipFill>
                      <a:blip r:embed="rId3"/>
                      <a:srcRect/>
                      <a:stretch>
                        <a:fillRect/>
                      </a:stretch>
                    </p:blipFill>
                    <p:spPr bwMode="auto">
                      <a:xfrm>
                        <a:off x="1781175" y="1144399"/>
                        <a:ext cx="4591050" cy="1006475"/>
                      </a:xfrm>
                      <a:prstGeom prst="rect">
                        <a:avLst/>
                      </a:prstGeom>
                      <a:noFill/>
                      <a:effec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ln>
        </p:spPr>
        <p:txBody>
          <a:bodyPr/>
          <a:lstStyle/>
          <a:p>
            <a:pPr marL="342900" marR="0" lvl="0" indent="-342900" algn="l" defTabSz="914400" rtl="0" eaLnBrk="1" fontAlgn="base" latinLnBrk="0" hangingPunct="1">
              <a:lnSpc>
                <a:spcPct val="100000"/>
              </a:lnSpc>
              <a:spcBef>
                <a:spcPct val="20000"/>
              </a:spcBef>
              <a:spcAft>
                <a:spcPct val="0"/>
              </a:spcAft>
              <a:buClr>
                <a:srgbClr val="605435"/>
              </a:buClr>
              <a:buSzTx/>
              <a:buFontTx/>
              <a:buNone/>
              <a:defRPr/>
            </a:pPr>
            <a:endParaRPr kumimoji="0" lang="en-US" sz="2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defRPr/>
            </a:pPr>
            <a:endParaRPr kumimoji="0" lang="en-US" sz="2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charset="-128"/>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p:txBody>
      </p:sp>
      <p:sp>
        <p:nvSpPr>
          <p:cNvPr id="77829" name="Rectangle 4"/>
          <p:cNvSpPr>
            <a:spLocks noGrp="1" noChangeArrowheads="1"/>
          </p:cNvSpPr>
          <p:nvPr>
            <p:ph type="title"/>
          </p:nvPr>
        </p:nvSpPr>
        <p:spPr/>
        <p:txBody>
          <a:bodyPr/>
          <a:lstStyle/>
          <a:p>
            <a:pPr eaLnBrk="1" hangingPunct="1"/>
            <a:r>
              <a:rPr lang="en-US"/>
              <a:t>Bigram model</a:t>
            </a:r>
            <a:endParaRPr lang="en-US"/>
          </a:p>
        </p:txBody>
      </p:sp>
      <p:sp>
        <p:nvSpPr>
          <p:cNvPr id="7" name="TextBox 6"/>
          <p:cNvSpPr txBox="1"/>
          <p:nvPr/>
        </p:nvSpPr>
        <p:spPr>
          <a:xfrm>
            <a:off x="304800" y="2120900"/>
            <a:ext cx="8610600" cy="2811780"/>
          </a:xfrm>
          <a:prstGeom prst="rect">
            <a:avLst/>
          </a:prstGeom>
          <a:noFill/>
        </p:spPr>
        <p:txBody>
          <a:bodyPr wrap="square" rtlCol="0">
            <a:noAutofit/>
          </a:bodyPr>
          <a:lstStyle/>
          <a:p>
            <a:r>
              <a:rPr lang="en-US" sz="1600" dirty="0">
                <a:effectLst/>
                <a:latin typeface="Courier New" panose="02070309020205020404" pitchFamily="49" charset="0"/>
                <a:cs typeface="Courier New" panose="02070309020205020404" pitchFamily="49" charset="0"/>
              </a:rPr>
              <a:t>Why dost stand forth thy canopy, forsooth; he is this palpable hit the King Henry. Live king. Follow.</a:t>
            </a:r>
            <a:endParaRPr lang="en-US" sz="1600" dirty="0">
              <a:effectLst/>
              <a:latin typeface="Courier New" panose="02070309020205020404" pitchFamily="49" charset="0"/>
              <a:cs typeface="Courier New" panose="02070309020205020404" pitchFamily="49" charset="0"/>
            </a:endParaRP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What means, sir. I confess she? then all sorts, he is trim, captain. </a:t>
            </a:r>
            <a:endParaRPr lang="en-US" sz="1600" dirty="0">
              <a:effectLst/>
              <a:latin typeface="Courier New" panose="02070309020205020404" pitchFamily="49" charset="0"/>
              <a:cs typeface="Courier New" panose="02070309020205020404" pitchFamily="49" charset="0"/>
            </a:endParaRP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Last December through the way to preserve the Hudson corporation N. B. E. C. Taylor would seem to complete the major central planners one gram point five percent of U. S. E. has already old M. X. corporation of living </a:t>
            </a:r>
            <a:endParaRPr lang="en-US" sz="1600" dirty="0">
              <a:effectLst/>
              <a:latin typeface="Courier New" panose="02070309020205020404" pitchFamily="49" charset="0"/>
              <a:cs typeface="Courier New" panose="02070309020205020404" pitchFamily="49" charset="0"/>
            </a:endParaRP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on information such as more frequently fishing to keep her</a:t>
            </a:r>
            <a:endParaRPr kumimoji="0" lang="en-US" sz="1800" b="0" i="0" u="none" strike="noStrike" kern="1200" cap="none" spc="0" normalizeH="0" baseline="0" noProof="0" dirty="0">
              <a:ln>
                <a:noFill/>
              </a:ln>
              <a:solidFill>
                <a:prstClr val="black"/>
              </a:solidFill>
              <a:effectLst/>
              <a:uLnTx/>
              <a:uFillTx/>
              <a:latin typeface="Courier"/>
              <a:ea typeface="MS PGothic" panose="020B0600070205080204" charset="-128"/>
              <a:cs typeface="Courier"/>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ourier"/>
              <a:ea typeface="MS PGothic" panose="020B0600070205080204" charset="-128"/>
              <a:cs typeface="Courier"/>
            </a:endParaRPr>
          </a:p>
        </p:txBody>
      </p:sp>
      <p:graphicFrame>
        <p:nvGraphicFramePr>
          <p:cNvPr id="6" name="Object 3"/>
          <p:cNvGraphicFramePr>
            <a:graphicFrameLocks noChangeAspect="1"/>
          </p:cNvGraphicFramePr>
          <p:nvPr/>
        </p:nvGraphicFramePr>
        <p:xfrm>
          <a:off x="1371917" y="866631"/>
          <a:ext cx="6400165" cy="783590"/>
        </p:xfrm>
        <a:graphic>
          <a:graphicData uri="http://schemas.openxmlformats.org/presentationml/2006/ole">
            <mc:AlternateContent xmlns:mc="http://schemas.openxmlformats.org/markup-compatibility/2006">
              <mc:Choice xmlns:v="urn:schemas-microsoft-com:vml" Requires="v">
                <p:oleObj spid="_x0000_s2" name="Equation" r:id="rId2" imgW="1917065" imgH="228600" progId="Equation.3">
                  <p:embed/>
                </p:oleObj>
              </mc:Choice>
              <mc:Fallback>
                <p:oleObj name="Equation" r:id="rId2" imgW="1917065" imgH="228600" progId="Equation.3">
                  <p:embed/>
                  <p:pic>
                    <p:nvPicPr>
                      <p:cNvPr id="0" name="Object 3"/>
                      <p:cNvPicPr>
                        <a:picLocks noChangeAspect="1" noChangeArrowheads="1"/>
                      </p:cNvPicPr>
                      <p:nvPr/>
                    </p:nvPicPr>
                    <p:blipFill>
                      <a:blip r:embed="rId3"/>
                      <a:srcRect/>
                      <a:stretch>
                        <a:fillRect/>
                      </a:stretch>
                    </p:blipFill>
                    <p:spPr bwMode="auto">
                      <a:xfrm>
                        <a:off x="1371917" y="866631"/>
                        <a:ext cx="6400165" cy="783590"/>
                      </a:xfrm>
                      <a:prstGeom prst="rect">
                        <a:avLst/>
                      </a:prstGeom>
                      <a:noFill/>
                      <a:effectLst/>
                    </p:spPr>
                  </p:pic>
                </p:oleObj>
              </mc:Fallback>
            </mc:AlternateContent>
          </a:graphicData>
        </a:graphic>
      </p:graphicFrame>
      <p:sp>
        <p:nvSpPr>
          <p:cNvPr id="3" name="Content Placeholder 2"/>
          <p:cNvSpPr txBox="1">
            <a:spLocks noGrp="1"/>
          </p:cNvSpPr>
          <p:nvPr>
            <p:ph idx="1"/>
          </p:nvPr>
        </p:nvSpPr>
        <p:spPr>
          <a:xfrm>
            <a:off x="580528" y="1720539"/>
            <a:ext cx="79255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Some automatically generated sentences rom two different unigram models</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Problems with N-gram models</a:t>
            </a:r>
            <a:endParaRPr lang="en-US" dirty="0"/>
          </a:p>
        </p:txBody>
      </p:sp>
      <p:sp>
        <p:nvSpPr>
          <p:cNvPr id="2" name="Content Placeholder 1"/>
          <p:cNvSpPr>
            <a:spLocks noGrp="1"/>
          </p:cNvSpPr>
          <p:nvPr>
            <p:ph idx="1"/>
          </p:nvPr>
        </p:nvSpPr>
        <p:spPr>
          <a:xfrm>
            <a:off x="822960" y="971550"/>
            <a:ext cx="8321040" cy="4171950"/>
          </a:xfrm>
        </p:spPr>
        <p:txBody>
          <a:bodyPr>
            <a:normAutofit lnSpcReduction="10000"/>
          </a:bodyPr>
          <a:lstStyle/>
          <a:p>
            <a:pPr marL="351155" indent="-288925">
              <a:buFont typeface="Arial" panose="020B0604020202020204" pitchFamily="34" charset="0"/>
              <a:buChar char="•"/>
            </a:pPr>
            <a:r>
              <a:rPr lang="en-US" dirty="0"/>
              <a:t>N-grams can't handle </a:t>
            </a:r>
            <a:r>
              <a:rPr lang="en-US" b="1" dirty="0">
                <a:solidFill>
                  <a:srgbClr val="008000"/>
                </a:solidFill>
              </a:rPr>
              <a:t>long-distance dependencies</a:t>
            </a:r>
            <a:r>
              <a:rPr lang="en-US" dirty="0"/>
              <a:t>:</a:t>
            </a:r>
            <a:endParaRPr lang="en-US" dirty="0"/>
          </a:p>
          <a:p>
            <a:pPr marL="351155" lvl="1" indent="-288925">
              <a:spcBef>
                <a:spcPts val="1350"/>
              </a:spcBef>
              <a:buNone/>
            </a:pPr>
            <a:r>
              <a:rPr lang="en-US" sz="2800" dirty="0">
                <a:solidFill>
                  <a:srgbClr val="0200FF"/>
                </a:solidFill>
                <a:latin typeface="Calibri" panose="020F0502020204030204" pitchFamily="34" charset="0"/>
                <a:cs typeface="Calibri" panose="020F0502020204030204" pitchFamily="34" charset="0"/>
              </a:rPr>
              <a:t>“</a:t>
            </a:r>
            <a:r>
              <a:rPr lang="en-US" sz="2800" b="1" dirty="0">
                <a:solidFill>
                  <a:srgbClr val="0200FF"/>
                </a:solidFill>
                <a:latin typeface="Calibri" panose="020F0502020204030204" pitchFamily="34" charset="0"/>
                <a:cs typeface="Calibri" panose="020F0502020204030204" pitchFamily="34" charset="0"/>
              </a:rPr>
              <a:t>The soups </a:t>
            </a:r>
            <a:r>
              <a:rPr lang="en-US" sz="2800" dirty="0">
                <a:solidFill>
                  <a:srgbClr val="0200FF"/>
                </a:solidFill>
                <a:latin typeface="Calibri" panose="020F0502020204030204" pitchFamily="34" charset="0"/>
                <a:cs typeface="Calibri" panose="020F0502020204030204" pitchFamily="34" charset="0"/>
              </a:rPr>
              <a:t>that I made from that new cookbook I bought yesterday </a:t>
            </a:r>
            <a:r>
              <a:rPr lang="en-US" sz="2800" b="1" dirty="0">
                <a:solidFill>
                  <a:srgbClr val="0200FF"/>
                </a:solidFill>
                <a:latin typeface="Calibri" panose="020F0502020204030204" pitchFamily="34" charset="0"/>
                <a:cs typeface="Calibri" panose="020F0502020204030204" pitchFamily="34" charset="0"/>
              </a:rPr>
              <a:t>were</a:t>
            </a:r>
            <a:r>
              <a:rPr lang="en-US" sz="2800" dirty="0">
                <a:solidFill>
                  <a:srgbClr val="0200FF"/>
                </a:solidFill>
                <a:latin typeface="Calibri" panose="020F0502020204030204" pitchFamily="34" charset="0"/>
                <a:cs typeface="Calibri" panose="020F0502020204030204" pitchFamily="34" charset="0"/>
              </a:rPr>
              <a:t> amazingly delicious."</a:t>
            </a:r>
            <a:endParaRPr lang="en-US" sz="2800" dirty="0">
              <a:solidFill>
                <a:srgbClr val="0200FF"/>
              </a:solidFill>
              <a:latin typeface="Calibri" panose="020F0502020204030204" pitchFamily="34" charset="0"/>
              <a:cs typeface="Calibri" panose="020F0502020204030204" pitchFamily="34" charset="0"/>
            </a:endParaRPr>
          </a:p>
          <a:p>
            <a:pPr marL="351155" indent="-288925">
              <a:buFont typeface="Arial" panose="020B0604020202020204" pitchFamily="34" charset="0"/>
              <a:buChar char="•"/>
            </a:pPr>
            <a:r>
              <a:rPr lang="en-US" dirty="0"/>
              <a:t>N-grams don't do well at modeling new sequences with similar meanings </a:t>
            </a:r>
            <a:endParaRPr lang="en-US" dirty="0"/>
          </a:p>
          <a:p>
            <a:pPr marL="0" indent="0">
              <a:buNone/>
            </a:pPr>
            <a:r>
              <a:rPr lang="en-US" sz="3100" dirty="0"/>
              <a:t>The solution:  </a:t>
            </a:r>
            <a:r>
              <a:rPr lang="en-US" sz="3100" b="1" dirty="0"/>
              <a:t>Large language models</a:t>
            </a:r>
            <a:endParaRPr lang="en-US" sz="3100" b="1" dirty="0"/>
          </a:p>
          <a:p>
            <a:pPr marL="351155" indent="279400">
              <a:buFont typeface="Arial" panose="020B0604020202020204" pitchFamily="34" charset="0"/>
              <a:buChar char="•"/>
            </a:pPr>
            <a:r>
              <a:rPr lang="en-US" sz="2600" dirty="0"/>
              <a:t>can handle much longer contexts </a:t>
            </a:r>
            <a:endParaRPr lang="en-US" sz="2600" dirty="0"/>
          </a:p>
          <a:p>
            <a:pPr marL="351155" indent="279400">
              <a:buFont typeface="Arial" panose="020B0604020202020204" pitchFamily="34" charset="0"/>
              <a:buChar char="•"/>
            </a:pPr>
            <a:r>
              <a:rPr lang="en-US" sz="2600" dirty="0"/>
              <a:t>because of using embedding spaces, can model synonymy better, and generate better novel strings</a:t>
            </a:r>
            <a:endParaRPr lang="en-US" sz="2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Why N-gram models?</a:t>
            </a:r>
            <a:endParaRPr lang="en-US" dirty="0"/>
          </a:p>
        </p:txBody>
      </p:sp>
      <p:sp>
        <p:nvSpPr>
          <p:cNvPr id="2" name="Content Placeholder 1"/>
          <p:cNvSpPr>
            <a:spLocks noGrp="1"/>
          </p:cNvSpPr>
          <p:nvPr>
            <p:ph idx="1"/>
          </p:nvPr>
        </p:nvSpPr>
        <p:spPr/>
        <p:txBody>
          <a:bodyPr>
            <a:normAutofit/>
          </a:bodyPr>
          <a:lstStyle/>
          <a:p>
            <a:pPr marL="0" indent="0">
              <a:buNone/>
            </a:pPr>
            <a:r>
              <a:rPr lang="en-US" dirty="0"/>
              <a:t>A nice clear paradigm that lets us introduce many of the important issues for </a:t>
            </a:r>
            <a:r>
              <a:rPr lang="en-US" b="1" dirty="0"/>
              <a:t>large language models</a:t>
            </a:r>
            <a:endParaRPr lang="en-US" dirty="0"/>
          </a:p>
          <a:p>
            <a:pPr marL="116205" indent="396875">
              <a:buFont typeface="Arial" panose="020B0604020202020204" pitchFamily="34" charset="0"/>
              <a:buChar char="•"/>
            </a:pPr>
            <a:r>
              <a:rPr lang="en-US" b="1" dirty="0"/>
              <a:t>training</a:t>
            </a:r>
            <a:r>
              <a:rPr lang="en-US" dirty="0"/>
              <a:t> and </a:t>
            </a:r>
            <a:r>
              <a:rPr lang="en-US" b="1" dirty="0"/>
              <a:t>test</a:t>
            </a:r>
            <a:r>
              <a:rPr lang="en-US" dirty="0"/>
              <a:t> sets</a:t>
            </a:r>
            <a:endParaRPr lang="en-US" dirty="0"/>
          </a:p>
          <a:p>
            <a:pPr marL="116205" indent="396875">
              <a:buFont typeface="Arial" panose="020B0604020202020204" pitchFamily="34" charset="0"/>
              <a:buChar char="•"/>
            </a:pPr>
            <a:r>
              <a:rPr lang="en-US" dirty="0"/>
              <a:t>t</a:t>
            </a:r>
            <a:r>
              <a:rPr lang="en-US" sz="2800" dirty="0"/>
              <a:t>he </a:t>
            </a:r>
            <a:r>
              <a:rPr lang="en-US" sz="2800" b="1" dirty="0"/>
              <a:t>perplexity</a:t>
            </a:r>
            <a:r>
              <a:rPr lang="en-US" sz="2800" dirty="0"/>
              <a:t> metric</a:t>
            </a:r>
            <a:endParaRPr lang="en-US" sz="2800" dirty="0"/>
          </a:p>
          <a:p>
            <a:pPr marL="116205" indent="396875">
              <a:buFont typeface="Arial" panose="020B0604020202020204" pitchFamily="34" charset="0"/>
              <a:buChar char="•"/>
            </a:pPr>
            <a:r>
              <a:rPr lang="en-US" b="1" dirty="0"/>
              <a:t>sampling</a:t>
            </a:r>
            <a:r>
              <a:rPr lang="en-US" dirty="0"/>
              <a:t> to generate sentences</a:t>
            </a:r>
            <a:endParaRPr lang="en-US" dirty="0"/>
          </a:p>
          <a:p>
            <a:pPr marL="116205" indent="396875">
              <a:buFont typeface="Arial" panose="020B0604020202020204" pitchFamily="34" charset="0"/>
              <a:buChar char="•"/>
            </a:pPr>
            <a:r>
              <a:rPr lang="en-US" dirty="0"/>
              <a:t>ideas like </a:t>
            </a:r>
            <a:r>
              <a:rPr lang="en-US" b="1" dirty="0"/>
              <a:t>i</a:t>
            </a:r>
            <a:r>
              <a:rPr lang="en-US" sz="2800" b="1" dirty="0"/>
              <a:t>nterpolation</a:t>
            </a:r>
            <a:r>
              <a:rPr lang="en-US" sz="2800" dirty="0"/>
              <a:t> and </a:t>
            </a:r>
            <a:r>
              <a:rPr lang="en-US" sz="2800" b="1" dirty="0"/>
              <a:t>backoff</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a:solidFill>
                <a:srgbClr val="A50021"/>
              </a:solidFill>
              <a:latin typeface="Calibri" panose="020F0502020204030204" pitchFamily="34" charset="0"/>
            </a:endParaRPr>
          </a:p>
          <a:p>
            <a:pPr eaLnBrk="1" hangingPunct="1">
              <a:spcAft>
                <a:spcPts val="600"/>
              </a:spcAft>
            </a:pPr>
            <a:r>
              <a:rPr lang="en-US" sz="3200">
                <a:solidFill>
                  <a:srgbClr val="A50021"/>
                </a:solidFill>
                <a:latin typeface="Calibri" panose="020F0502020204030204" pitchFamily="34" charset="0"/>
              </a:rPr>
              <a:t>Introduction to N-grams</a:t>
            </a:r>
            <a:endParaRPr lang="en-US" sz="3200">
              <a:latin typeface="Calibri" panose="020F0502020204030204" pitchFamily="34" charset="0"/>
            </a:endParaRPr>
          </a:p>
          <a:p>
            <a:pPr eaLnBrk="1" hangingPunct="1"/>
            <a:endParaRPr lang="en-US">
              <a:latin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Estimating N-gram Probabilities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words</a:t>
            </a:r>
            <a:endParaRPr lang="en-US" dirty="0"/>
          </a:p>
        </p:txBody>
      </p:sp>
      <p:sp>
        <p:nvSpPr>
          <p:cNvPr id="7" name="Text Box 6"/>
          <p:cNvSpPr txBox="1"/>
          <p:nvPr/>
        </p:nvSpPr>
        <p:spPr>
          <a:xfrm>
            <a:off x="307340" y="800735"/>
            <a:ext cx="8628380" cy="4095750"/>
          </a:xfrm>
          <a:prstGeom prst="rect">
            <a:avLst/>
          </a:prstGeom>
        </p:spPr>
        <p:txBody>
          <a:bodyPr wrap="square">
            <a:noAutofit/>
          </a:bodyPr>
          <a:p>
            <a:pPr marL="0" indent="0" fontAlgn="base">
              <a:spcBef>
                <a:spcPct val="0"/>
              </a:spcBef>
              <a:spcAft>
                <a:spcPct val="0"/>
              </a:spcAft>
            </a:pPr>
            <a:r>
              <a:rPr sz="1800" b="0" i="0">
                <a:solidFill>
                  <a:srgbClr val="222222"/>
                </a:solidFill>
                <a:latin typeface="var(--sds-font-family-01)"/>
                <a:ea typeface="var(--sds-font-family-01)"/>
              </a:rPr>
              <a:t>Sentence:</a:t>
            </a:r>
            <a:r>
              <a:rPr sz="1800" b="0" i="0">
                <a:solidFill>
                  <a:srgbClr val="222222"/>
                </a:solidFill>
                <a:latin typeface="DDG_ProximaNova"/>
                <a:ea typeface="DDG_ProximaNova"/>
              </a:rPr>
              <a:t> "The cat sat on the ______."</a:t>
            </a:r>
            <a:endParaRPr sz="1800" b="0" i="0">
              <a:solidFill>
                <a:srgbClr val="222222"/>
              </a:solidFill>
              <a:latin typeface="DDG_ProximaNova"/>
              <a:ea typeface="DDG_ProximaNova"/>
            </a:endParaRPr>
          </a:p>
          <a:p>
            <a:pPr marL="0" indent="0" fontAlgn="base">
              <a:spcBef>
                <a:spcPct val="0"/>
              </a:spcBef>
              <a:spcAft>
                <a:spcPct val="0"/>
              </a:spcAft>
            </a:pPr>
            <a:r>
              <a:rPr sz="1800" b="0" i="0">
                <a:solidFill>
                  <a:srgbClr val="222222"/>
                </a:solidFill>
                <a:latin typeface="var(--sds-font-family-01)"/>
                <a:ea typeface="var(--sds-font-family-01)"/>
              </a:rPr>
              <a:t>Prediction:</a:t>
            </a:r>
            <a:r>
              <a:rPr sz="1800" b="0" i="0">
                <a:solidFill>
                  <a:srgbClr val="222222"/>
                </a:solidFill>
                <a:latin typeface="DDG_ProximaNova"/>
                <a:ea typeface="DDG_ProximaNova"/>
              </a:rPr>
              <a:t> "mat."</a:t>
            </a:r>
            <a:endParaRPr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Sentence: "She decided to bake a chocolate ______."</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Prediction: "cake."</a:t>
            </a:r>
            <a:endParaRPr lang="en-US" altLang="en-GB"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Sentence: "After a long day at work, he enjoyed a nice cup of ______."</a:t>
            </a:r>
            <a:endParaRPr lang="en-US" altLang="en-GB"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Possible Predictions:</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"coffee."</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"hot chocolate."</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"water."</a:t>
            </a:r>
            <a:endParaRPr lang="en-US" altLang="en-GB" sz="1800" b="0" i="0">
              <a:solidFill>
                <a:srgbClr val="222222"/>
              </a:solidFill>
              <a:latin typeface="DDG_ProximaNova"/>
              <a:ea typeface="DDG_ProximaNov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endParaRPr lang="en-US"/>
          </a:p>
        </p:txBody>
      </p:sp>
      <p:sp>
        <p:nvSpPr>
          <p:cNvPr id="79878" name="Rectangle 3"/>
          <p:cNvSpPr>
            <a:spLocks noGrp="1" noChangeArrowheads="1"/>
          </p:cNvSpPr>
          <p:nvPr>
            <p:ph idx="1"/>
          </p:nvPr>
        </p:nvSpPr>
        <p:spPr/>
        <p:txBody>
          <a:bodyPr/>
          <a:lstStyle/>
          <a:p>
            <a:pPr eaLnBrk="1" hangingPunct="1"/>
            <a:r>
              <a:rPr lang="en-US">
                <a:latin typeface="Calibri" panose="020F0502020204030204" pitchFamily="34" charset="0"/>
              </a:rPr>
              <a:t>The Maximum Likelihood Estimate</a:t>
            </a:r>
            <a:endParaRPr lang="en-US">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655093" y="3396050"/>
            <a:ext cx="4339307" cy="1094600"/>
          </a:xfrm>
          <a:prstGeom prst="rect">
            <a:avLst/>
          </a:prstGeom>
        </p:spPr>
      </p:pic>
      <p:pic>
        <p:nvPicPr>
          <p:cNvPr id="5" name="Picture 4"/>
          <p:cNvPicPr>
            <a:picLocks noChangeAspect="1"/>
          </p:cNvPicPr>
          <p:nvPr/>
        </p:nvPicPr>
        <p:blipFill>
          <a:blip r:embed="rId2"/>
          <a:stretch>
            <a:fillRect/>
          </a:stretch>
        </p:blipFill>
        <p:spPr>
          <a:xfrm>
            <a:off x="1524000" y="1839100"/>
            <a:ext cx="4886607" cy="1094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a:t>An example</a:t>
            </a:r>
            <a:endParaRPr lang="en-US" dirty="0"/>
          </a:p>
        </p:txBody>
      </p:sp>
      <p:sp>
        <p:nvSpPr>
          <p:cNvPr id="81923" name="Rectangle 3"/>
          <p:cNvSpPr>
            <a:spLocks noGrp="1" noChangeArrowheads="1"/>
          </p:cNvSpPr>
          <p:nvPr>
            <p:ph idx="1"/>
          </p:nvPr>
        </p:nvSpPr>
        <p:spPr>
          <a:xfrm>
            <a:off x="822960" y="1200150"/>
            <a:ext cx="7543800" cy="1577975"/>
          </a:xfrm>
        </p:spPr>
        <p:txBody>
          <a:bodyPr/>
          <a:lstStyle/>
          <a:p>
            <a:pPr eaLnBrk="1" hangingPunct="1">
              <a:lnSpc>
                <a:spcPct val="90000"/>
              </a:lnSpc>
              <a:buNone/>
            </a:pPr>
            <a:r>
              <a:rPr lang="en-US" sz="2400" dirty="0">
                <a:latin typeface="Calibri" panose="020F0502020204030204" pitchFamily="34" charset="0"/>
              </a:rPr>
              <a:t>&lt;s&gt; I am Sam &lt;/s&gt;</a:t>
            </a:r>
            <a:endParaRPr lang="en-US" sz="2400" dirty="0">
              <a:latin typeface="Calibri" panose="020F0502020204030204" pitchFamily="34" charset="0"/>
            </a:endParaRPr>
          </a:p>
          <a:p>
            <a:pPr eaLnBrk="1" hangingPunct="1">
              <a:lnSpc>
                <a:spcPct val="90000"/>
              </a:lnSpc>
              <a:buNone/>
            </a:pPr>
            <a:r>
              <a:rPr lang="en-US" sz="2400" dirty="0">
                <a:latin typeface="Calibri" panose="020F0502020204030204" pitchFamily="34" charset="0"/>
              </a:rPr>
              <a:t>&lt;s&gt; Sam I am &lt;/s&gt;</a:t>
            </a:r>
            <a:endParaRPr lang="en-US" sz="2400" dirty="0">
              <a:latin typeface="Calibri" panose="020F0502020204030204" pitchFamily="34" charset="0"/>
            </a:endParaRPr>
          </a:p>
          <a:p>
            <a:pPr eaLnBrk="1" hangingPunct="1">
              <a:lnSpc>
                <a:spcPct val="90000"/>
              </a:lnSpc>
              <a:buNone/>
            </a:pPr>
            <a:r>
              <a:rPr lang="en-US" sz="2400" dirty="0">
                <a:latin typeface="Calibri" panose="020F0502020204030204" pitchFamily="34" charset="0"/>
              </a:rPr>
              <a:t>&lt;s&gt; I do not like green eggs and ham &lt;/s&gt;</a:t>
            </a:r>
            <a:endParaRPr lang="en-US" sz="2400" dirty="0">
              <a:latin typeface="Calibri" panose="020F0502020204030204" pitchFamily="34" charset="0"/>
            </a:endParaRPr>
          </a:p>
          <a:p>
            <a:pPr marL="0" indent="0" eaLnBrk="1" hangingPunct="1">
              <a:lnSpc>
                <a:spcPct val="90000"/>
              </a:lnSpc>
              <a:buNone/>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p:txBody>
      </p:sp>
      <p:pic>
        <p:nvPicPr>
          <p:cNvPr id="6" name="Picture 7" descr="sam.tiff"/>
          <p:cNvPicPr>
            <a:picLocks noChangeAspect="1"/>
          </p:cNvPicPr>
          <p:nvPr/>
        </p:nvPicPr>
        <p:blipFill>
          <a:blip r:embed="rId1"/>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4892040" y="1047750"/>
          <a:ext cx="3429000" cy="937073"/>
        </p:xfrm>
        <a:graphic>
          <a:graphicData uri="http://schemas.openxmlformats.org/presentationml/2006/ole">
            <mc:AlternateContent xmlns:mc="http://schemas.openxmlformats.org/markup-compatibility/2006">
              <mc:Choice xmlns:v="urn:schemas-microsoft-com:vml" Requires="v">
                <p:oleObj spid="_x0000_s2" name="Equation" r:id="rId2" imgW="1481455" imgH="402590" progId="Equation.3">
                  <p:embed/>
                </p:oleObj>
              </mc:Choice>
              <mc:Fallback>
                <p:oleObj name="Equation" r:id="rId2" imgW="1481455" imgH="40259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040" y="1047750"/>
                        <a:ext cx="3429000" cy="937073"/>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a:t>Raw bigram counts</a:t>
            </a:r>
            <a:endParaRPr lang="en-US" dirty="0"/>
          </a:p>
        </p:txBody>
      </p:sp>
      <p:sp>
        <p:nvSpPr>
          <p:cNvPr id="88067" name="Rectangle 3"/>
          <p:cNvSpPr>
            <a:spLocks noGrp="1" noChangeArrowheads="1"/>
          </p:cNvSpPr>
          <p:nvPr>
            <p:ph idx="1"/>
          </p:nvPr>
        </p:nvSpPr>
        <p:spPr/>
        <p:txBody>
          <a:bodyPr/>
          <a:lstStyle/>
          <a:p>
            <a:pPr eaLnBrk="1" hangingPunct="1"/>
            <a:r>
              <a:rPr lang="en-US" dirty="0">
                <a:latin typeface="Calibri" panose="020F0502020204030204" pitchFamily="34" charset="0"/>
              </a:rPr>
              <a:t>Out of 9222 sentences</a:t>
            </a:r>
            <a:endParaRPr lang="en-US" dirty="0">
              <a:latin typeface="Calibri" panose="020F0502020204030204" pitchFamily="34" charset="0"/>
            </a:endParaRPr>
          </a:p>
        </p:txBody>
      </p:sp>
      <p:pic>
        <p:nvPicPr>
          <p:cNvPr id="5" name="Picture 4" descr="berp1"/>
          <p:cNvPicPr>
            <a:picLocks noChangeAspect="1" noChangeArrowheads="1"/>
          </p:cNvPicPr>
          <p:nvPr/>
        </p:nvPicPr>
        <p:blipFill>
          <a:blip r:embed="rId1"/>
          <a:srcRect/>
          <a:stretch>
            <a:fillRect/>
          </a:stretch>
        </p:blipFill>
        <p:spPr bwMode="auto">
          <a:xfrm>
            <a:off x="76200" y="1755775"/>
            <a:ext cx="9067800" cy="32543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endParaRPr lang="en-US"/>
          </a:p>
        </p:txBody>
      </p:sp>
      <p:sp>
        <p:nvSpPr>
          <p:cNvPr id="90115" name="Rectangle 3"/>
          <p:cNvSpPr>
            <a:spLocks noGrp="1" noChangeArrowheads="1"/>
          </p:cNvSpPr>
          <p:nvPr>
            <p:ph idx="1"/>
          </p:nvPr>
        </p:nvSpPr>
        <p:spPr/>
        <p:txBody>
          <a:bodyPr/>
          <a:lstStyle/>
          <a:p>
            <a:pPr eaLnBrk="1" hangingPunct="1"/>
            <a:r>
              <a:rPr lang="en-US" sz="2000" dirty="0">
                <a:latin typeface="Calibri" panose="020F0502020204030204" pitchFamily="34" charset="0"/>
              </a:rPr>
              <a:t>Normalize by unigrams:</a:t>
            </a:r>
            <a:endParaRPr lang="en-US" sz="2000" dirty="0">
              <a:latin typeface="Calibri" panose="020F0502020204030204" pitchFamily="34" charset="0"/>
            </a:endParaRPr>
          </a:p>
          <a:p>
            <a:pPr eaLnBrk="1" hangingPunct="1"/>
            <a:endParaRPr lang="en-US" sz="2000" dirty="0">
              <a:latin typeface="Calibri" panose="020F0502020204030204" pitchFamily="34" charset="0"/>
            </a:endParaRPr>
          </a:p>
          <a:p>
            <a:pPr eaLnBrk="1" hangingPunct="1">
              <a:lnSpc>
                <a:spcPct val="180000"/>
              </a:lnSpc>
            </a:pPr>
            <a:r>
              <a:rPr lang="en-US" sz="2000" dirty="0">
                <a:latin typeface="Calibri" panose="020F0502020204030204" pitchFamily="34" charset="0"/>
              </a:rPr>
              <a:t>Result:</a:t>
            </a:r>
            <a:endParaRPr lang="en-US" sz="2000" dirty="0">
              <a:latin typeface="Calibri" panose="020F0502020204030204" pitchFamily="34" charset="0"/>
            </a:endParaRPr>
          </a:p>
        </p:txBody>
      </p:sp>
      <p:pic>
        <p:nvPicPr>
          <p:cNvPr id="6" name="Picture 4" descr="berp2"/>
          <p:cNvPicPr>
            <a:picLocks noChangeAspect="1" noChangeArrowheads="1"/>
          </p:cNvPicPr>
          <p:nvPr/>
        </p:nvPicPr>
        <p:blipFill>
          <a:blip r:embed="rId1"/>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2"/>
          <a:srcRect/>
          <a:stretch>
            <a:fillRect/>
          </a:stretch>
        </p:blipFill>
        <p:spPr bwMode="auto">
          <a:xfrm>
            <a:off x="1905000" y="1733550"/>
            <a:ext cx="6718300" cy="617854"/>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pPr eaLnBrk="1" hangingPunct="1"/>
            <a:r>
              <a:rPr lang="en-US" dirty="0"/>
              <a:t>Bigram estimates of sentence probabilities</a:t>
            </a:r>
            <a:endParaRPr lang="en-US" dirty="0"/>
          </a:p>
        </p:txBody>
      </p:sp>
      <p:sp>
        <p:nvSpPr>
          <p:cNvPr id="92163" name="Rectangle 3"/>
          <p:cNvSpPr>
            <a:spLocks noGrp="1" noChangeArrowheads="1"/>
          </p:cNvSpPr>
          <p:nvPr>
            <p:ph idx="1"/>
          </p:nvPr>
        </p:nvSpPr>
        <p:spPr/>
        <p:txBody>
          <a:bodyPr>
            <a:normAutofit lnSpcReduction="10000"/>
          </a:bodyPr>
          <a:lstStyle/>
          <a:p>
            <a:pPr eaLnBrk="1" hangingPunct="1">
              <a:buNone/>
            </a:pPr>
            <a:r>
              <a:rPr lang="en-US" sz="2800" dirty="0">
                <a:latin typeface="Times New Roman" panose="02020603050405020304" charset="0"/>
                <a:cs typeface="Times New Roman" panose="02020603050405020304" charset="0"/>
              </a:rPr>
              <a:t>P(&lt;s&gt; I want </a:t>
            </a:r>
            <a:r>
              <a:rPr lang="en-US" sz="2800" dirty="0" err="1">
                <a:latin typeface="Times New Roman" panose="02020603050405020304" charset="0"/>
                <a:cs typeface="Times New Roman" panose="02020603050405020304" charset="0"/>
              </a:rPr>
              <a:t>english</a:t>
            </a:r>
            <a:r>
              <a:rPr lang="en-US" sz="2800" dirty="0">
                <a:latin typeface="Times New Roman" panose="02020603050405020304" charset="0"/>
                <a:cs typeface="Times New Roman" panose="02020603050405020304" charset="0"/>
              </a:rPr>
              <a:t> food &lt;/s&gt;) =</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P(I|&lt;s&gt;)   </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want|I</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english|want</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food|english</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P(&lt;/s&gt;|food)</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  .000031</a:t>
            </a:r>
            <a:endParaRPr lang="en-US" sz="2800" dirty="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22960" y="119702"/>
            <a:ext cx="8168640" cy="680397"/>
          </a:xfrm>
        </p:spPr>
        <p:txBody>
          <a:bodyPr>
            <a:normAutofit fontScale="90000"/>
          </a:bodyPr>
          <a:lstStyle/>
          <a:p>
            <a:pPr eaLnBrk="1" hangingPunct="1"/>
            <a:r>
              <a:rPr lang="en-US" dirty="0"/>
              <a:t>What kinds of knowledge do N-grams represent?</a:t>
            </a:r>
            <a:endParaRPr lang="en-US" dirty="0"/>
          </a:p>
        </p:txBody>
      </p:sp>
      <p:sp>
        <p:nvSpPr>
          <p:cNvPr id="94211" name="Rectangle 3"/>
          <p:cNvSpPr>
            <a:spLocks noGrp="1" noChangeArrowheads="1"/>
          </p:cNvSpPr>
          <p:nvPr>
            <p:ph idx="1"/>
          </p:nvPr>
        </p:nvSpPr>
        <p:spPr/>
        <p:txBody>
          <a:bodyPr>
            <a:normAutofit lnSpcReduction="10000"/>
          </a:bodyPr>
          <a:lstStyle/>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english|want</a:t>
            </a:r>
            <a:r>
              <a:rPr lang="en-US" sz="2800" dirty="0">
                <a:latin typeface="Times New Roman" panose="02020603050405020304" charset="0"/>
                <a:cs typeface="Times New Roman" panose="02020603050405020304" charset="0"/>
              </a:rPr>
              <a:t>)  = .0011</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chinese|want</a:t>
            </a:r>
            <a:r>
              <a:rPr lang="en-US" sz="2800" dirty="0">
                <a:latin typeface="Times New Roman" panose="02020603050405020304" charset="0"/>
                <a:cs typeface="Times New Roman" panose="02020603050405020304" charset="0"/>
              </a:rPr>
              <a:t>) =  .0065</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to|want</a:t>
            </a:r>
            <a:r>
              <a:rPr lang="en-US" sz="2800" dirty="0">
                <a:latin typeface="Times New Roman" panose="02020603050405020304" charset="0"/>
                <a:cs typeface="Times New Roman" panose="02020603050405020304" charset="0"/>
              </a:rPr>
              <a:t>) = .66</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P(eat | to) = .28</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P(food | to) = 0</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P(want | spend) = 0</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 (</a:t>
            </a:r>
            <a:r>
              <a:rPr lang="en-US" sz="2800" dirty="0" err="1">
                <a:latin typeface="Times New Roman" panose="02020603050405020304" charset="0"/>
                <a:cs typeface="Times New Roman" panose="02020603050405020304" charset="0"/>
              </a:rPr>
              <a:t>i</a:t>
            </a:r>
            <a:r>
              <a:rPr lang="en-US" sz="2800" dirty="0">
                <a:latin typeface="Times New Roman" panose="02020603050405020304" charset="0"/>
                <a:cs typeface="Times New Roman" panose="02020603050405020304" charset="0"/>
              </a:rPr>
              <a:t> | &lt;s&gt;) = .25</a:t>
            </a:r>
            <a:endParaRPr lang="en-US" sz="2800" dirty="0">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dirty="0"/>
              <a:t>Dealing with scale in large n-grams</a:t>
            </a:r>
            <a:endParaRPr lang="en-US" dirty="0"/>
          </a:p>
        </p:txBody>
      </p:sp>
      <p:sp>
        <p:nvSpPr>
          <p:cNvPr id="122883" name="Rectangle 3"/>
          <p:cNvSpPr>
            <a:spLocks noGrp="1" noChangeArrowheads="1"/>
          </p:cNvSpPr>
          <p:nvPr>
            <p:ph idx="1"/>
          </p:nvPr>
        </p:nvSpPr>
        <p:spPr/>
        <p:txBody>
          <a:bodyPr/>
          <a:lstStyle/>
          <a:p>
            <a:pPr eaLnBrk="1" hangingPunct="1"/>
            <a:r>
              <a:rPr lang="en-US" sz="3200" dirty="0">
                <a:latin typeface="Calibri" panose="020F0502020204030204" pitchFamily="34" charset="0"/>
              </a:rPr>
              <a:t>LM probabilities are stored and computed in log format, i.e. </a:t>
            </a:r>
            <a:r>
              <a:rPr lang="en-US" sz="3200" b="1" dirty="0">
                <a:latin typeface="Calibri" panose="020F0502020204030204" pitchFamily="34" charset="0"/>
              </a:rPr>
              <a:t>log probabilities</a:t>
            </a:r>
            <a:endParaRPr lang="en-US" sz="3200" b="1" dirty="0">
              <a:latin typeface="Calibri" panose="020F0502020204030204" pitchFamily="34" charset="0"/>
            </a:endParaRPr>
          </a:p>
          <a:p>
            <a:pPr eaLnBrk="1" hangingPunct="1"/>
            <a:r>
              <a:rPr lang="en-US" sz="3200" dirty="0">
                <a:latin typeface="Calibri" panose="020F0502020204030204" pitchFamily="34" charset="0"/>
              </a:rPr>
              <a:t>This avoids underflow from multiplying many small numbers</a:t>
            </a:r>
            <a:endParaRPr lang="en-US" sz="3200" dirty="0">
              <a:latin typeface="Calibri" panose="020F0502020204030204" pitchFamily="34" charset="0"/>
            </a:endParaRPr>
          </a:p>
        </p:txBody>
      </p:sp>
      <p:graphicFrame>
        <p:nvGraphicFramePr>
          <p:cNvPr id="2" name="Object 1"/>
          <p:cNvGraphicFramePr>
            <a:graphicFrameLocks noChangeAspect="1"/>
          </p:cNvGraphicFramePr>
          <p:nvPr/>
        </p:nvGraphicFramePr>
        <p:xfrm>
          <a:off x="1280160" y="3303290"/>
          <a:ext cx="7848600" cy="516875"/>
        </p:xfrm>
        <a:graphic>
          <a:graphicData uri="http://schemas.openxmlformats.org/presentationml/2006/ole">
            <mc:AlternateContent xmlns:mc="http://schemas.openxmlformats.org/markup-compatibility/2006">
              <mc:Choice xmlns:v="urn:schemas-microsoft-com:vml" Requires="v">
                <p:oleObj spid="_x0000_s3" name="Equation" r:id="rId1" imgW="3273425" imgH="210185" progId="Equation.3">
                  <p:embed/>
                </p:oleObj>
              </mc:Choice>
              <mc:Fallback>
                <p:oleObj name="Equation" r:id="rId1" imgW="3273425" imgH="210185" progId="Equation.3">
                  <p:embed/>
                  <p:pic>
                    <p:nvPicPr>
                      <p:cNvPr id="0" name="Object 1"/>
                      <p:cNvPicPr/>
                      <p:nvPr/>
                    </p:nvPicPr>
                    <p:blipFill>
                      <a:blip r:embed="rId2"/>
                      <a:stretch>
                        <a:fillRect/>
                      </a:stretch>
                    </p:blipFill>
                    <p:spPr>
                      <a:xfrm>
                        <a:off x="1280160" y="3303290"/>
                        <a:ext cx="7848600" cy="516875"/>
                      </a:xfrm>
                      <a:prstGeom prst="rect">
                        <a:avLst/>
                      </a:prstGeom>
                    </p:spPr>
                  </p:pic>
                </p:oleObj>
              </mc:Fallback>
            </mc:AlternateContent>
          </a:graphicData>
        </a:graphic>
      </p:graphicFrame>
      <p:pic>
        <p:nvPicPr>
          <p:cNvPr id="4" name="Picture 3"/>
          <p:cNvPicPr>
            <a:picLocks noChangeAspect="1"/>
          </p:cNvPicPr>
          <p:nvPr/>
        </p:nvPicPr>
        <p:blipFill>
          <a:blip r:embed="rId3"/>
          <a:stretch>
            <a:fillRect/>
          </a:stretch>
        </p:blipFill>
        <p:spPr>
          <a:xfrm>
            <a:off x="1280160" y="4624708"/>
            <a:ext cx="7086600" cy="422180"/>
          </a:xfrm>
          <a:prstGeom prst="rect">
            <a:avLst/>
          </a:prstGeom>
        </p:spPr>
      </p:pic>
      <p:sp>
        <p:nvSpPr>
          <p:cNvPr id="5" name="TextBox 3"/>
          <p:cNvSpPr txBox="1"/>
          <p:nvPr/>
        </p:nvSpPr>
        <p:spPr>
          <a:xfrm>
            <a:off x="822960" y="3989383"/>
            <a:ext cx="8302273" cy="461665"/>
          </a:xfrm>
          <a:prstGeom prst="rect">
            <a:avLst/>
          </a:prstGeom>
          <a:noFill/>
        </p:spPr>
        <p:txBody>
          <a:bodyPr wrap="none" rtlCol="0">
            <a:spAutoFit/>
          </a:bodyPr>
          <a:lstStyle/>
          <a:p>
            <a:r>
              <a:rPr lang="en-US" dirty="0"/>
              <a:t>If we need probabilities we can do one exp at the end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Larger </a:t>
            </a:r>
            <a:r>
              <a:rPr lang="en-US" dirty="0" err="1"/>
              <a:t>ngrams</a:t>
            </a:r>
            <a:endParaRPr lang="en-US" dirty="0"/>
          </a:p>
        </p:txBody>
      </p:sp>
      <p:sp>
        <p:nvSpPr>
          <p:cNvPr id="3" name="Content Placeholder 2"/>
          <p:cNvSpPr>
            <a:spLocks noGrp="1"/>
          </p:cNvSpPr>
          <p:nvPr>
            <p:ph idx="1"/>
          </p:nvPr>
        </p:nvSpPr>
        <p:spPr>
          <a:xfrm>
            <a:off x="822960" y="1200150"/>
            <a:ext cx="8244840" cy="3500120"/>
          </a:xfrm>
        </p:spPr>
        <p:txBody>
          <a:bodyPr>
            <a:normAutofit lnSpcReduction="10000"/>
          </a:bodyPr>
          <a:lstStyle/>
          <a:p>
            <a:r>
              <a:rPr lang="en-US" dirty="0"/>
              <a:t>4-grams, 5-grams</a:t>
            </a:r>
            <a:endParaRPr lang="en-US" dirty="0"/>
          </a:p>
          <a:p>
            <a:r>
              <a:rPr lang="en-US" dirty="0"/>
              <a:t>Large datasets of large n-grams have been released</a:t>
            </a:r>
            <a:endParaRPr lang="en-US" dirty="0"/>
          </a:p>
          <a:p>
            <a:pPr lvl="1">
              <a:buFont typeface="Arial" panose="020B0604020202020204" pitchFamily="34" charset="0"/>
              <a:buChar char="•"/>
            </a:pPr>
            <a:r>
              <a:rPr lang="en-US" sz="2300" dirty="0">
                <a:effectLst/>
                <a:latin typeface="NimbusRomNo9L"/>
              </a:rPr>
              <a:t>N-grams from Corpus of Contemporary American English (COCA) 1 billion words (Davies 2020) </a:t>
            </a:r>
            <a:endParaRPr lang="en-US" sz="2300" dirty="0">
              <a:effectLst/>
              <a:latin typeface="NimbusRomNo9L"/>
            </a:endParaRPr>
          </a:p>
          <a:p>
            <a:pPr lvl="1">
              <a:buFont typeface="Arial" panose="020B0604020202020204" pitchFamily="34" charset="0"/>
              <a:buChar char="•"/>
            </a:pPr>
            <a:r>
              <a:rPr lang="en-US" sz="2300" dirty="0"/>
              <a:t>Google Web 5-grams (Franz and Brants 2006) 1 trillion words)</a:t>
            </a:r>
            <a:endParaRPr lang="en-US" sz="2300" dirty="0"/>
          </a:p>
          <a:p>
            <a:pPr lvl="1">
              <a:buFont typeface="Arial" panose="020B0604020202020204" pitchFamily="34" charset="0"/>
              <a:buChar char="•"/>
            </a:pPr>
            <a:r>
              <a:rPr lang="en-US" sz="2300" dirty="0"/>
              <a:t>Efficiency: quantize probabilities to 4-8 bits instead of 8-byte float</a:t>
            </a:r>
            <a:endParaRPr lang="en-US" sz="2300" dirty="0"/>
          </a:p>
          <a:p>
            <a:pPr marL="151130" lvl="1" indent="0">
              <a:buNone/>
            </a:pPr>
            <a:r>
              <a:rPr lang="en-US" dirty="0"/>
              <a:t>Newest model: </a:t>
            </a:r>
            <a:r>
              <a:rPr lang="en-US" dirty="0" err="1"/>
              <a:t>infini</a:t>
            </a:r>
            <a:r>
              <a:rPr lang="en-US" dirty="0"/>
              <a:t>-grams (∞-grams) (Liu et al 2024)</a:t>
            </a:r>
            <a:endParaRPr lang="en-US" dirty="0"/>
          </a:p>
          <a:p>
            <a:pPr lvl="1">
              <a:buFont typeface="Arial" panose="020B0604020202020204" pitchFamily="34" charset="0"/>
              <a:buChar char="•"/>
            </a:pPr>
            <a:r>
              <a:rPr lang="en-US" dirty="0"/>
              <a:t>No precomputing! Instead, store 5 trillion words of web text in </a:t>
            </a:r>
            <a:r>
              <a:rPr lang="en-US" b="1" dirty="0"/>
              <a:t>suffix arrays</a:t>
            </a:r>
            <a:r>
              <a:rPr lang="en-US" dirty="0"/>
              <a:t>. Can compute n-gram probabilities with any n!</a:t>
            </a:r>
            <a:endParaRPr lang="en-US"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dirty="0"/>
              <a:t>N-gram LM Toolkits</a:t>
            </a:r>
            <a:endParaRPr lang="en-US" dirty="0"/>
          </a:p>
        </p:txBody>
      </p:sp>
      <p:sp>
        <p:nvSpPr>
          <p:cNvPr id="124931" name="Rectangle 3"/>
          <p:cNvSpPr>
            <a:spLocks noGrp="1" noChangeArrowheads="1"/>
          </p:cNvSpPr>
          <p:nvPr>
            <p:ph idx="1"/>
          </p:nvPr>
        </p:nvSpPr>
        <p:spPr>
          <a:xfrm>
            <a:off x="822960" y="1200150"/>
            <a:ext cx="7863840" cy="3429000"/>
          </a:xfrm>
        </p:spPr>
        <p:txBody>
          <a:bodyPr/>
          <a:lstStyle/>
          <a:p>
            <a:pPr eaLnBrk="1" hangingPunct="1"/>
            <a:r>
              <a:rPr lang="en-US" sz="3200" dirty="0">
                <a:latin typeface="Calibri" panose="020F0502020204030204" pitchFamily="34" charset="0"/>
              </a:rPr>
              <a:t>SRILM</a:t>
            </a:r>
            <a:endParaRPr lang="en-US" sz="3200" dirty="0">
              <a:latin typeface="Calibri" panose="020F0502020204030204" pitchFamily="34" charset="0"/>
            </a:endParaRPr>
          </a:p>
          <a:p>
            <a:pPr lvl="1" eaLnBrk="1" hangingPunct="1"/>
            <a:r>
              <a:rPr lang="en-US" sz="3200" dirty="0">
                <a:latin typeface="Calibri" panose="020F0502020204030204" pitchFamily="34" charset="0"/>
                <a:hlinkClick r:id="rId1"/>
              </a:rPr>
              <a:t>http://www.speech.sri.com/projects/srilm/</a:t>
            </a:r>
            <a:endParaRPr lang="en-US" sz="3200" dirty="0">
              <a:latin typeface="Calibri" panose="020F0502020204030204" pitchFamily="34" charset="0"/>
            </a:endParaRPr>
          </a:p>
          <a:p>
            <a:r>
              <a:rPr lang="en-US" sz="3600" dirty="0" err="1">
                <a:latin typeface="Calibri" panose="020F0502020204030204" pitchFamily="34" charset="0"/>
              </a:rPr>
              <a:t>KenLM</a:t>
            </a:r>
            <a:endParaRPr lang="en-US" sz="3600" dirty="0">
              <a:latin typeface="Calibri" panose="020F0502020204030204" pitchFamily="34" charset="0"/>
            </a:endParaRPr>
          </a:p>
          <a:p>
            <a:pPr lvl="1" eaLnBrk="1" hangingPunct="1"/>
            <a:r>
              <a:rPr lang="en-US" sz="3200" dirty="0">
                <a:latin typeface="Calibri" panose="020F0502020204030204" pitchFamily="34" charset="0"/>
                <a:hlinkClick r:id="rId2"/>
              </a:rPr>
              <a:t>https://kheafield.com/code/kenlm/</a:t>
            </a:r>
            <a:endParaRPr lang="en-US" sz="3200" dirty="0">
              <a:latin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Estimating N-gram Probabilities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endParaRPr lang="en-US" dirty="0"/>
          </a:p>
        </p:txBody>
      </p:sp>
      <p:sp>
        <p:nvSpPr>
          <p:cNvPr id="3" name="Content Placeholder 2"/>
          <p:cNvSpPr>
            <a:spLocks noGrp="1"/>
          </p:cNvSpPr>
          <p:nvPr>
            <p:ph idx="1"/>
          </p:nvPr>
        </p:nvSpPr>
        <p:spPr/>
        <p:txBody>
          <a:bodyPr/>
          <a:lstStyle/>
          <a:p>
            <a:r>
              <a:rPr lang="en-US" sz="2800" dirty="0"/>
              <a:t>Systems that can predict upcoming words</a:t>
            </a:r>
            <a:endParaRPr lang="en-US" sz="2800" dirty="0"/>
          </a:p>
          <a:p>
            <a:pPr lvl="1">
              <a:buFont typeface="Arial" panose="020B0604020202020204" pitchFamily="34" charset="0"/>
              <a:buChar char="•"/>
            </a:pPr>
            <a:r>
              <a:rPr lang="en-US" dirty="0"/>
              <a:t>Can assign a probability to each potential next word</a:t>
            </a:r>
            <a:endParaRPr lang="en-US" dirty="0"/>
          </a:p>
          <a:p>
            <a:pPr lvl="1">
              <a:buFont typeface="Arial" panose="020B0604020202020204" pitchFamily="34" charset="0"/>
              <a:buChar char="•"/>
            </a:pPr>
            <a:r>
              <a:rPr lang="en-US" dirty="0"/>
              <a:t>Can assign a probability to a whole sentence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Language Modeling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Evaluation and Perplexity</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endParaRPr lang="en-US" dirty="0"/>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endParaRPr lang="en-US" sz="3600" dirty="0">
              <a:solidFill>
                <a:srgbClr val="0200FF"/>
              </a:solidFill>
            </a:endParaRPr>
          </a:p>
          <a:p>
            <a:pPr marL="0" indent="0">
              <a:buNone/>
            </a:pPr>
            <a:r>
              <a:rPr lang="en-US" sz="3300" dirty="0"/>
              <a:t>To compare models A and B</a:t>
            </a:r>
            <a:endParaRPr lang="en-US" sz="3300" dirty="0"/>
          </a:p>
          <a:p>
            <a:pPr marL="665480" lvl="1" indent="-514350">
              <a:buFont typeface="+mj-lt"/>
              <a:buAutoNum type="arabicPeriod"/>
            </a:pPr>
            <a:r>
              <a:rPr lang="en-US" sz="2900" dirty="0"/>
              <a:t>Put each model in a real task</a:t>
            </a:r>
            <a:endParaRPr lang="en-US" sz="2900" dirty="0"/>
          </a:p>
          <a:p>
            <a:pPr lvl="2">
              <a:buFont typeface="Arial" panose="020B0604020202020204" pitchFamily="34" charset="0"/>
              <a:buChar char="•"/>
            </a:pPr>
            <a:r>
              <a:rPr lang="en-US" sz="2500" dirty="0"/>
              <a:t>Machine Translation, speech recognition, etc. </a:t>
            </a:r>
            <a:endParaRPr lang="en-US" sz="2500" dirty="0"/>
          </a:p>
          <a:p>
            <a:pPr marL="665480" lvl="1" indent="-514350">
              <a:buFont typeface="+mj-lt"/>
              <a:buAutoNum type="arabicPeriod"/>
            </a:pPr>
            <a:r>
              <a:rPr lang="en-US" sz="2900" dirty="0"/>
              <a:t>Run the task, get a score for A and for B</a:t>
            </a:r>
            <a:endParaRPr lang="en-US" sz="2900" dirty="0"/>
          </a:p>
          <a:p>
            <a:pPr lvl="2">
              <a:buFont typeface="Arial" panose="020B0604020202020204" pitchFamily="34" charset="0"/>
              <a:buChar char="•"/>
            </a:pPr>
            <a:r>
              <a:rPr lang="en-US" sz="2500" dirty="0"/>
              <a:t>How many words translated correctly</a:t>
            </a:r>
            <a:endParaRPr lang="en-US" sz="2500" dirty="0"/>
          </a:p>
          <a:p>
            <a:pPr lvl="2">
              <a:buFont typeface="Arial" panose="020B0604020202020204" pitchFamily="34" charset="0"/>
              <a:buChar char="•"/>
            </a:pPr>
            <a:r>
              <a:rPr lang="en-US" sz="2500" dirty="0"/>
              <a:t>How many words transcribed correctly</a:t>
            </a:r>
            <a:endParaRPr lang="en-US" sz="2500" dirty="0"/>
          </a:p>
          <a:p>
            <a:pPr marL="665480" lvl="1" indent="-514350">
              <a:buFont typeface="+mj-lt"/>
              <a:buAutoNum type="arabicPeriod"/>
            </a:pPr>
            <a:r>
              <a:rPr lang="en-US" sz="2900" dirty="0"/>
              <a:t>Compare accuracy for A and B</a:t>
            </a:r>
            <a:endParaRPr lang="en-US" sz="2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endParaRPr lang="en-US" dirty="0"/>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panose="020F0502020204030204" pitchFamily="34" charset="0"/>
              </a:rPr>
              <a:t>Extrinsic evaluation not always possible</a:t>
            </a:r>
            <a:endParaRPr lang="en-US" sz="2800" dirty="0">
              <a:latin typeface="Calibri" panose="020F0502020204030204" pitchFamily="34" charset="0"/>
            </a:endParaRPr>
          </a:p>
          <a:p>
            <a:pPr lvl="1" eaLnBrk="1" hangingPunct="1">
              <a:lnSpc>
                <a:spcPct val="90000"/>
              </a:lnSpc>
              <a:buFont typeface="Arial" panose="020B0604020202020204" pitchFamily="34" charset="0"/>
              <a:buChar char="•"/>
            </a:pPr>
            <a:r>
              <a:rPr lang="en-US" sz="2400" dirty="0">
                <a:latin typeface="Calibri" panose="020F0502020204030204" pitchFamily="34" charset="0"/>
              </a:rPr>
              <a:t>Expensive, time-consuming </a:t>
            </a:r>
            <a:endParaRPr lang="en-US" sz="2400" dirty="0">
              <a:latin typeface="Calibri" panose="020F0502020204030204" pitchFamily="34" charset="0"/>
            </a:endParaRPr>
          </a:p>
          <a:p>
            <a:pPr lvl="1" eaLnBrk="1" hangingPunct="1">
              <a:lnSpc>
                <a:spcPct val="90000"/>
              </a:lnSpc>
              <a:buFont typeface="Arial" panose="020B0604020202020204" pitchFamily="34" charset="0"/>
              <a:buChar char="•"/>
            </a:pPr>
            <a:r>
              <a:rPr lang="en-US" sz="2400" dirty="0">
                <a:latin typeface="Calibri" panose="020F0502020204030204" pitchFamily="34" charset="0"/>
              </a:rPr>
              <a:t>Doesn't always generalize to other applications</a:t>
            </a:r>
            <a:endParaRPr lang="en-US" sz="2400" dirty="0">
              <a:latin typeface="Calibri" panose="020F0502020204030204" pitchFamily="34" charset="0"/>
            </a:endParaRPr>
          </a:p>
          <a:p>
            <a:pPr eaLnBrk="1" hangingPunct="1">
              <a:lnSpc>
                <a:spcPct val="90000"/>
              </a:lnSpc>
            </a:pPr>
            <a:r>
              <a:rPr lang="en-US" sz="2800" dirty="0">
                <a:latin typeface="Calibri" panose="020F0502020204030204" pitchFamily="34" charset="0"/>
              </a:rPr>
              <a:t>Intrinsic evaluation: </a:t>
            </a:r>
            <a:r>
              <a:rPr lang="en-US" sz="2800" b="1" dirty="0">
                <a:solidFill>
                  <a:srgbClr val="0200FF"/>
                </a:solidFill>
                <a:latin typeface="Calibri" panose="020F0502020204030204" pitchFamily="34" charset="0"/>
              </a:rPr>
              <a:t>perplexity</a:t>
            </a:r>
            <a:endParaRPr lang="en-US" sz="2800" b="1" dirty="0">
              <a:solidFill>
                <a:srgbClr val="0200FF"/>
              </a:solidFill>
              <a:latin typeface="Calibri" panose="020F0502020204030204" pitchFamily="34" charset="0"/>
            </a:endParaRPr>
          </a:p>
          <a:p>
            <a:pPr lvl="1">
              <a:buFont typeface="Arial" panose="020B0604020202020204" pitchFamily="34" charset="0"/>
              <a:buChar char="•"/>
            </a:pPr>
            <a:r>
              <a:rPr lang="en-US" dirty="0">
                <a:latin typeface="Calibri" panose="020F0502020204030204"/>
                <a:cs typeface="Calibri" panose="020F0502020204030204"/>
              </a:rPr>
              <a:t>Directly measures language model performance at predicting words.</a:t>
            </a:r>
            <a:endParaRPr lang="en-US" dirty="0">
              <a:latin typeface="Calibri" panose="020F0502020204030204"/>
              <a:cs typeface="Calibri" panose="020F0502020204030204"/>
            </a:endParaRPr>
          </a:p>
          <a:p>
            <a:pPr lvl="1">
              <a:buFont typeface="Arial" panose="020B0604020202020204" pitchFamily="34" charset="0"/>
              <a:buChar char="•"/>
            </a:pPr>
            <a:r>
              <a:rPr lang="en-US" dirty="0">
                <a:latin typeface="Calibri" panose="020F0502020204030204"/>
                <a:cs typeface="Calibri" panose="020F0502020204030204"/>
              </a:rPr>
              <a:t>Doesn't necessarily correspond with real application performance</a:t>
            </a:r>
            <a:endParaRPr lang="en-US" dirty="0">
              <a:latin typeface="Calibri" panose="020F0502020204030204"/>
              <a:cs typeface="Calibri" panose="020F0502020204030204"/>
            </a:endParaRPr>
          </a:p>
          <a:p>
            <a:pPr lvl="1">
              <a:buFont typeface="Arial" panose="020B0604020202020204" pitchFamily="34" charset="0"/>
              <a:buChar char="•"/>
            </a:pPr>
            <a:r>
              <a:rPr lang="en-US" sz="2400" dirty="0">
                <a:latin typeface="Calibri" panose="020F0502020204030204"/>
                <a:cs typeface="Calibri" panose="020F0502020204030204"/>
              </a:rPr>
              <a:t>But gives us a single general metric for language models</a:t>
            </a:r>
            <a:endParaRPr lang="en-US" sz="2400" dirty="0">
              <a:latin typeface="Calibri" panose="020F0502020204030204"/>
              <a:cs typeface="Calibri" panose="020F0502020204030204"/>
            </a:endParaRPr>
          </a:p>
          <a:p>
            <a:pPr lvl="1">
              <a:buFont typeface="Arial" panose="020B0604020202020204" pitchFamily="34" charset="0"/>
              <a:buChar char="•"/>
            </a:pPr>
            <a:r>
              <a:rPr lang="en-US" dirty="0">
                <a:latin typeface="Calibri" panose="020F0502020204030204"/>
                <a:cs typeface="Calibri" panose="020F0502020204030204"/>
              </a:rPr>
              <a:t>Useful for large language models (LLMs) as well as n-grams</a:t>
            </a:r>
            <a:endParaRPr lang="en-US" sz="2400" dirty="0">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endParaRPr lang="en-US" dirty="0"/>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endParaRPr lang="en-US" dirty="0"/>
          </a:p>
          <a:p>
            <a:pPr marL="0" indent="0">
              <a:buNone/>
            </a:pPr>
            <a:r>
              <a:rPr lang="en-US" dirty="0"/>
              <a:t>We test the model’s performance on data we haven’t seen.</a:t>
            </a:r>
            <a:endParaRPr lang="en-US" dirty="0"/>
          </a:p>
          <a:p>
            <a:pPr lvl="1"/>
            <a:r>
              <a:rPr lang="en-US" dirty="0"/>
              <a:t>A </a:t>
            </a:r>
            <a:r>
              <a:rPr lang="en-US" b="1" dirty="0">
                <a:solidFill>
                  <a:srgbClr val="0200FF"/>
                </a:solidFill>
              </a:rPr>
              <a:t>test set </a:t>
            </a:r>
            <a:r>
              <a:rPr lang="en-US" dirty="0"/>
              <a:t>is an unseen dataset; different from training set.</a:t>
            </a:r>
            <a:endParaRPr lang="en-US" dirty="0"/>
          </a:p>
          <a:p>
            <a:pPr lvl="2"/>
            <a:r>
              <a:rPr lang="en-US" dirty="0"/>
              <a:t>Intuition: we want to measure generalization to unseen data</a:t>
            </a:r>
            <a:endParaRPr lang="en-US" dirty="0"/>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training and test sets</a:t>
            </a:r>
            <a:endParaRPr lang="en-US" dirty="0"/>
          </a:p>
        </p:txBody>
      </p:sp>
      <p:sp>
        <p:nvSpPr>
          <p:cNvPr id="3" name="Content Placeholder 2"/>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endParaRPr lang="en-US" sz="3200" dirty="0">
              <a:effectLst/>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endParaRPr lang="en-US" sz="2800" dirty="0">
              <a:effectLst/>
              <a:latin typeface="Calibri" panose="020F0502020204030204" pitchFamily="34" charset="0"/>
              <a:cs typeface="Calibri" panose="020F0502020204030204" pitchFamily="34" charset="0"/>
            </a:endParaRP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endParaRPr lang="en-US" sz="3200" dirty="0">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endParaRPr lang="en-US" sz="2800" dirty="0">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endParaRPr lang="en-US" dirty="0"/>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endParaRPr lang="en-US" dirty="0"/>
          </a:p>
          <a:p>
            <a:pPr lvl="1">
              <a:buFont typeface="Arial" panose="020B0604020202020204" pitchFamily="34" charset="0"/>
              <a:buChar char="•"/>
            </a:pPr>
            <a:r>
              <a:rPr lang="en-US" dirty="0"/>
              <a:t>Or else the LM will assign that sentence an artificially high probability when we see it in the test set</a:t>
            </a:r>
            <a:endParaRPr lang="en-US" dirty="0"/>
          </a:p>
          <a:p>
            <a:pPr lvl="1">
              <a:buFont typeface="Arial" panose="020B0604020202020204" pitchFamily="34" charset="0"/>
              <a:buChar char="•"/>
            </a:pPr>
            <a:r>
              <a:rPr lang="en-US" dirty="0"/>
              <a:t>And hence assign the whole test set a falsely high probability.</a:t>
            </a:r>
            <a:endParaRPr lang="en-US" dirty="0"/>
          </a:p>
          <a:p>
            <a:pPr lvl="1">
              <a:buFont typeface="Arial" panose="020B0604020202020204" pitchFamily="34" charset="0"/>
              <a:buChar char="•"/>
            </a:pPr>
            <a:r>
              <a:rPr lang="en-US" dirty="0"/>
              <a:t>Making the LM look better than it really is</a:t>
            </a:r>
            <a:endParaRPr lang="en-US" dirty="0"/>
          </a:p>
          <a:p>
            <a:pPr marL="0" indent="0">
              <a:buNone/>
            </a:pPr>
            <a:r>
              <a:rPr lang="en-US" dirty="0"/>
              <a:t>This is called </a:t>
            </a:r>
            <a:r>
              <a:rPr lang="en-US" dirty="0">
                <a:solidFill>
                  <a:srgbClr val="FF0000"/>
                </a:solidFill>
              </a:rPr>
              <a:t>“Training on the test set”</a:t>
            </a:r>
            <a:endParaRPr lang="en-US" dirty="0">
              <a:solidFill>
                <a:srgbClr val="FF0000"/>
              </a:solidFill>
            </a:endParaRPr>
          </a:p>
          <a:p>
            <a:pPr marL="0" indent="0">
              <a:buNone/>
            </a:pPr>
            <a:r>
              <a:rPr lang="en-US" dirty="0"/>
              <a:t>Bad science!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sets</a:t>
            </a:r>
            <a:endParaRPr lang="en-US" dirty="0"/>
          </a:p>
        </p:txBody>
      </p:sp>
      <p:sp>
        <p:nvSpPr>
          <p:cNvPr id="3" name="Content Placeholder 2"/>
          <p:cNvSpPr>
            <a:spLocks noGrp="1"/>
          </p:cNvSpPr>
          <p:nvPr>
            <p:ph idx="1"/>
          </p:nvPr>
        </p:nvSpPr>
        <p:spPr>
          <a:xfrm>
            <a:off x="822960" y="1200150"/>
            <a:ext cx="7787640" cy="3514090"/>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endParaRPr lang="en-US" sz="2800" dirty="0">
              <a:effectLst/>
              <a:latin typeface="Calibri" panose="020F0502020204030204" pitchFamily="34" charset="0"/>
              <a:cs typeface="Calibri" panose="020F0502020204030204" pitchFamily="34" charset="0"/>
            </a:endParaRP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endParaRPr lang="en-US" dirty="0">
              <a:latin typeface="Calibri" panose="020F0502020204030204" pitchFamily="34" charset="0"/>
              <a:cs typeface="Calibri" panose="020F0502020204030204" pitchFamily="34" charset="0"/>
            </a:endParaRP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endParaRPr lang="en-US" dirty="0"/>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endParaRPr lang="en-US" dirty="0"/>
          </a:p>
          <a:p>
            <a:pPr marL="465455"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endParaRPr lang="en-US" altLang="ja-JP" dirty="0"/>
          </a:p>
          <a:p>
            <a:pPr marL="465455" indent="-457200">
              <a:lnSpc>
                <a:spcPct val="100000"/>
              </a:lnSpc>
              <a:spcBef>
                <a:spcPts val="0"/>
              </a:spcBef>
              <a:buFont typeface="Arial" panose="020B0604020202020204" pitchFamily="34" charset="0"/>
              <a:buChar char="•"/>
            </a:pPr>
            <a:r>
              <a:rPr lang="en-US" altLang="ja-JP" dirty="0"/>
              <a:t>Assigns lower probability to “word salad” or “rarely observed” sentences?</a:t>
            </a:r>
            <a:endParaRPr lang="en-US" altLang="ja-JP"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endParaRPr lang="en-US" dirty="0">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grpSp>
        <p:nvGrpSpPr>
          <p:cNvPr id="10" name="Group 9"/>
          <p:cNvGrpSpPr/>
          <p:nvPr/>
        </p:nvGrpSpPr>
        <p:grpSpPr>
          <a:xfrm>
            <a:off x="7116984" y="1042347"/>
            <a:ext cx="2112134" cy="2031325"/>
            <a:chOff x="7008478" y="1150962"/>
            <a:chExt cx="2112134" cy="2031325"/>
          </a:xfrm>
        </p:grpSpPr>
        <p:sp>
          <p:nvSpPr>
            <p:cNvPr id="2" name="Text Box 6"/>
            <p:cNvSpPr txBox="1">
              <a:spLocks noChangeArrowheads="1"/>
            </p:cNvSpPr>
            <p:nvPr/>
          </p:nvSpPr>
          <p:spPr bwMode="auto">
            <a:xfrm>
              <a:off x="7291812" y="1150962"/>
              <a:ext cx="1828800" cy="203132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endParaRPr lang="en-US" sz="1800" b="1" dirty="0">
                <a:solidFill>
                  <a:srgbClr val="0200FF"/>
                </a:solidFill>
                <a:latin typeface="Calibri" panose="020F0502020204030204" pitchFamily="34" charset="0"/>
                <a:cs typeface="Calibri" panose="020F0502020204030204" pitchFamily="34" charset="0"/>
              </a:endParaRPr>
            </a:p>
          </p:txBody>
        </p:sp>
        <p:sp>
          <p:nvSpPr>
            <p:cNvPr id="3" name="AutoShape 7"/>
            <p:cNvSpPr/>
            <p:nvPr/>
          </p:nvSpPr>
          <p:spPr bwMode="auto">
            <a:xfrm>
              <a:off x="7008478" y="1247135"/>
              <a:ext cx="283333" cy="1858016"/>
            </a:xfrm>
            <a:prstGeom prst="leftBrace">
              <a:avLst>
                <a:gd name="adj1" fmla="val 75000"/>
                <a:gd name="adj2" fmla="val 39352"/>
              </a:avLst>
            </a:prstGeom>
            <a:noFill/>
            <a:ln w="9525">
              <a:solidFill>
                <a:schemeClr val="tx1"/>
              </a:solidFill>
              <a:round/>
            </a:ln>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endParaRPr lang="en-US" sz="800"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rotWithShape="1">
          <a:blip r:embed="rId1"/>
          <a:srcRect l="16434" t="12427"/>
          <a:stretch>
            <a:fillRect/>
          </a:stretch>
        </p:blipFill>
        <p:spPr>
          <a:xfrm>
            <a:off x="539941" y="1304539"/>
            <a:ext cx="1378161" cy="1863554"/>
          </a:xfrm>
          <a:prstGeom prst="rect">
            <a:avLst/>
          </a:prstGeom>
        </p:spPr>
      </p:pic>
      <p:sp>
        <p:nvSpPr>
          <p:cNvPr id="8" name="TextBox 7"/>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endParaRPr lang="en-US" sz="1800" dirty="0">
              <a:latin typeface="Calibri" panose="020F0502020204030204" pitchFamily="34" charset="0"/>
              <a:cs typeface="Calibri" panose="020F0502020204030204" pitchFamily="34" charset="0"/>
            </a:endParaRPr>
          </a:p>
        </p:txBody>
      </p:sp>
      <p:sp>
        <p:nvSpPr>
          <p:cNvPr id="9" name="TextBox 8"/>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endParaRPr lang="en-US" dirty="0">
              <a:latin typeface="Calibri" panose="020F0502020204030204" pitchFamily="34" charset="0"/>
              <a:cs typeface="Calibri" panose="020F0502020204030204" pitchFamily="34" charset="0"/>
            </a:endParaRP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endParaRPr lang="en-US"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The best LM assigns high </a:t>
            </a:r>
            <a:r>
              <a:rPr lang="en-US" dirty="0">
                <a:latin typeface="Times New Roman" panose="02020603050405020304" charset="0"/>
                <a:cs typeface="Times New Roman" panose="02020603050405020304" charset="0"/>
              </a:rPr>
              <a:t>probability </a:t>
            </a:r>
            <a:r>
              <a:rPr lang="en-US" dirty="0">
                <a:latin typeface="Calibri" panose="020F0502020204030204" pitchFamily="34" charset="0"/>
              </a:rPr>
              <a:t>to the entire test set.</a:t>
            </a:r>
            <a:endParaRPr lang="en-US" dirty="0">
              <a:latin typeface="Calibri" panose="020F0502020204030204" pitchFamily="34" charset="0"/>
            </a:endParaRPr>
          </a:p>
          <a:p>
            <a:pPr marL="403225" indent="-342900">
              <a:buFont typeface="Arial" panose="020B0604020202020204" pitchFamily="34" charset="0"/>
              <a:buChar char="•"/>
            </a:pPr>
            <a:r>
              <a:rPr lang="en-US" dirty="0">
                <a:latin typeface="Calibri" panose="020F0502020204030204" pitchFamily="34" charset="0"/>
              </a:rPr>
              <a:t>When comparing two LMs, A and B</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We compute P</a:t>
            </a:r>
            <a:r>
              <a:rPr lang="en-US" baseline="-25000" dirty="0">
                <a:latin typeface="Calibri" panose="020F0502020204030204" pitchFamily="34" charset="0"/>
              </a:rPr>
              <a:t>A</a:t>
            </a:r>
            <a:r>
              <a:rPr lang="en-US" dirty="0">
                <a:latin typeface="Calibri" panose="020F0502020204030204" pitchFamily="34" charset="0"/>
              </a:rPr>
              <a:t>(test set) and P</a:t>
            </a:r>
            <a:r>
              <a:rPr lang="en-US" baseline="-25000" dirty="0">
                <a:latin typeface="Calibri" panose="020F0502020204030204" pitchFamily="34" charset="0"/>
              </a:rPr>
              <a:t>B</a:t>
            </a:r>
            <a:r>
              <a:rPr lang="en-US" dirty="0">
                <a:latin typeface="Calibri" panose="020F0502020204030204" pitchFamily="34" charset="0"/>
              </a:rPr>
              <a:t>(test set)</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The better LM will give a higher probability to (=be less surprised by) the test set than the other LM.</a:t>
            </a:r>
            <a:endParaRPr lang="en-US" dirty="0">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probability to each potential next word</a:t>
            </a:r>
            <a:endParaRPr lang="en-GB" altLang="en-US"/>
          </a:p>
        </p:txBody>
      </p:sp>
      <p:sp>
        <p:nvSpPr>
          <p:cNvPr id="3" name="Content Placeholder 2"/>
          <p:cNvSpPr>
            <a:spLocks noGrp="1"/>
          </p:cNvSpPr>
          <p:nvPr>
            <p:ph idx="1"/>
          </p:nvPr>
        </p:nvSpPr>
        <p:spPr>
          <a:xfrm>
            <a:off x="609600" y="1123950"/>
            <a:ext cx="8335010" cy="3429000"/>
          </a:xfrm>
        </p:spPr>
        <p:txBody>
          <a:bodyPr>
            <a:noAutofit/>
          </a:bodyPr>
          <a:p>
            <a:r>
              <a:rPr lang="en-US" altLang="en-GB" sz="1600"/>
              <a:t>these words might be ranked in terms of likelihood based on common usage and context:</a:t>
            </a:r>
            <a:endParaRPr lang="en-US" altLang="en-GB" sz="1600"/>
          </a:p>
          <a:p>
            <a:r>
              <a:rPr lang="en-US" altLang="en-GB" sz="1600">
                <a:solidFill>
                  <a:srgbClr val="222222"/>
                </a:solidFill>
                <a:latin typeface="DDG_ProximaNova"/>
                <a:ea typeface="DDG_ProximaNova"/>
                <a:sym typeface="+mn-ea"/>
              </a:rPr>
              <a:t>Sentence: "After a long day at work, he enjoyed a nice cup of ______."</a:t>
            </a:r>
            <a:endParaRPr lang="en-US" altLang="en-GB" sz="1600" b="0" i="0">
              <a:solidFill>
                <a:srgbClr val="222222"/>
              </a:solidFill>
              <a:latin typeface="DDG_ProximaNova"/>
              <a:ea typeface="DDG_ProximaNova"/>
            </a:endParaRPr>
          </a:p>
          <a:p>
            <a:endParaRPr lang="en-US" altLang="en-GB" sz="1600"/>
          </a:p>
          <a:p>
            <a:pPr marL="342900" indent="-342900">
              <a:buAutoNum type="arabicPeriod"/>
            </a:pPr>
            <a:r>
              <a:rPr lang="en-US" altLang="en-GB" sz="1600"/>
              <a:t>"coffee." - 0.60 (Most likely, as many people enjoy coffee after work.)</a:t>
            </a:r>
            <a:endParaRPr lang="en-US" altLang="en-GB" sz="1600"/>
          </a:p>
          <a:p>
            <a:pPr marL="342900" indent="-342900">
              <a:buAutoNum type="arabicPeriod"/>
            </a:pPr>
            <a:r>
              <a:rPr lang="en-US" altLang="en-GB" sz="1600"/>
              <a:t>"hot chocolate." - 0.25 (A popular choice, especially in colder weather.)</a:t>
            </a:r>
            <a:endParaRPr lang="en-US" altLang="en-GB" sz="1600"/>
          </a:p>
          <a:p>
            <a:pPr marL="342900" indent="-342900">
              <a:buAutoNum type="arabicPeriod"/>
            </a:pPr>
            <a:r>
              <a:rPr lang="en-US" altLang="en-GB" sz="1600"/>
              <a:t>"water." - 0.15 (A common beverage, but less likely in the context of a comforting drink after work.)</a:t>
            </a:r>
            <a:endParaRPr lang="en-US" altLang="en-GB" sz="1600"/>
          </a:p>
          <a:p>
            <a:pPr marL="0" indent="0">
              <a:buNone/>
            </a:pPr>
            <a:endParaRPr lang="en-US" altLang="en-GB" sz="1600"/>
          </a:p>
          <a:p>
            <a:pPr marL="0" indent="0">
              <a:buNone/>
            </a:pPr>
            <a:r>
              <a:rPr lang="en-US" altLang="en-GB" sz="1600"/>
              <a:t>These probabilities are illustrative and would vary based on the specific context and the model used for prediction.</a:t>
            </a:r>
            <a:endParaRPr lang="en-US" altLang="en-GB" sz="1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endParaRPr lang="en-US"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Probability gets smaller the longer the text</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Better: a metric that is </a:t>
            </a:r>
            <a:r>
              <a:rPr lang="en-US" b="1" dirty="0">
                <a:latin typeface="Calibri" panose="020F0502020204030204" pitchFamily="34" charset="0"/>
              </a:rPr>
              <a:t>per-word</a:t>
            </a:r>
            <a:r>
              <a:rPr lang="en-US" dirty="0">
                <a:latin typeface="Calibri" panose="020F0502020204030204" pitchFamily="34" charset="0"/>
              </a:rPr>
              <a:t>, normalized by length</a:t>
            </a:r>
            <a:endParaRPr lang="en-US" b="1" dirty="0">
              <a:latin typeface="Calibri" panose="020F0502020204030204" pitchFamily="34" charset="0"/>
            </a:endParaRPr>
          </a:p>
          <a:p>
            <a:pPr marL="403225" indent="-342900">
              <a:buFont typeface="Arial" panose="020B0604020202020204" pitchFamily="34" charset="0"/>
              <a:buChar char="•"/>
            </a:pPr>
            <a:r>
              <a:rPr lang="en-US" b="1" dirty="0">
                <a:latin typeface="Calibri" panose="020F0502020204030204" pitchFamily="34" charset="0"/>
              </a:rPr>
              <a:t>Perplexity</a:t>
            </a:r>
            <a:r>
              <a:rPr lang="en-US" dirty="0">
                <a:latin typeface="Calibri" panose="020F0502020204030204" pitchFamily="34" charset="0"/>
              </a:rPr>
              <a:t> is the inverse probability of the test set, normalized by the number of words</a:t>
            </a:r>
            <a:endParaRPr lang="en-US" dirty="0">
              <a:latin typeface="Calibri" panose="020F0502020204030204" pitchFamily="34" charset="0"/>
            </a:endParaRPr>
          </a:p>
          <a:p>
            <a:pPr marL="60325" indent="0">
              <a:buFont typeface="Arial" panose="020B0604020202020204" pitchFamily="34" charset="0"/>
              <a:buNone/>
            </a:pPr>
            <a:endParaRPr lang="en-US" dirty="0">
              <a:latin typeface="Calibri" panose="020F0502020204030204" pitchFamily="34" charset="0"/>
            </a:endParaRPr>
          </a:p>
          <a:p>
            <a:pPr marL="457200" lvl="1" indent="0">
              <a:buNone/>
            </a:pPr>
            <a:endParaRPr lang="en-US" b="1" dirty="0">
              <a:latin typeface="Calibri" panose="020F0502020204030204" pitchFamily="34"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endParaRPr lang="en-US" dirty="0"/>
          </a:p>
        </p:txBody>
      </p:sp>
      <p:graphicFrame>
        <p:nvGraphicFramePr>
          <p:cNvPr id="3" name="Object 2"/>
          <p:cNvGraphicFramePr>
            <a:graphicFrameLocks noChangeAspect="1"/>
          </p:cNvGraphicFramePr>
          <p:nvPr/>
        </p:nvGraphicFramePr>
        <p:xfrm>
          <a:off x="2131060" y="2952750"/>
          <a:ext cx="3580765" cy="1977390"/>
        </p:xfrm>
        <a:graphic>
          <a:graphicData uri="http://schemas.openxmlformats.org/presentationml/2006/ole">
            <mc:AlternateContent xmlns:mc="http://schemas.openxmlformats.org/markup-compatibility/2006">
              <mc:Choice xmlns:v="urn:schemas-microsoft-com:vml" Requires="v">
                <p:oleObj spid="_x0000_s2" name="Equation" r:id="rId1" imgW="2157730" imgH="1316990" progId="Equation.3">
                  <p:embed/>
                </p:oleObj>
              </mc:Choice>
              <mc:Fallback>
                <p:oleObj name="Equation" r:id="rId1" imgW="2157730" imgH="1316990" progId="Equation.3">
                  <p:embed/>
                  <p:pic>
                    <p:nvPicPr>
                      <p:cNvPr id="0" name="Object 2"/>
                      <p:cNvPicPr/>
                      <p:nvPr/>
                    </p:nvPicPr>
                    <p:blipFill>
                      <a:blip r:embed="rId2"/>
                      <a:stretch>
                        <a:fillRect/>
                      </a:stretch>
                    </p:blipFill>
                    <p:spPr>
                      <a:xfrm>
                        <a:off x="2131060" y="2952750"/>
                        <a:ext cx="3580765" cy="197739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895350"/>
            <a:ext cx="8077200" cy="3886200"/>
          </a:xfrm>
        </p:spPr>
        <p:txBody>
          <a:bodyPr>
            <a:normAutofit lnSpcReduction="10000"/>
          </a:bodyPr>
          <a:lstStyle/>
          <a:p>
            <a:pPr marL="457200" lvl="1" indent="0">
              <a:buNone/>
            </a:pPr>
            <a:r>
              <a:rPr lang="en-US" b="1" dirty="0">
                <a:latin typeface="Calibri" panose="020F0502020204030204" pitchFamily="34" charset="0"/>
              </a:rPr>
              <a:t>Perplexity</a:t>
            </a:r>
            <a:r>
              <a:rPr lang="en-US" dirty="0">
                <a:latin typeface="Calibri" panose="020F0502020204030204" pitchFamily="34" charset="0"/>
              </a:rPr>
              <a:t> is the </a:t>
            </a:r>
            <a:r>
              <a:rPr lang="en-US" b="1" dirty="0">
                <a:latin typeface="Calibri" panose="020F0502020204030204" pitchFamily="34" charset="0"/>
              </a:rPr>
              <a:t>inverse</a:t>
            </a:r>
            <a:r>
              <a:rPr lang="en-US" dirty="0">
                <a:latin typeface="Calibri" panose="020F0502020204030204" pitchFamily="34" charset="0"/>
              </a:rPr>
              <a:t> probability of the test set, normalized by the number of words</a:t>
            </a: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sz="2400" b="1" dirty="0">
              <a:latin typeface="Calibri" panose="020F0502020204030204"/>
              <a:cs typeface="Calibri" panose="020F0502020204030204"/>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endParaRPr lang="en-US" dirty="0">
              <a:effectLst/>
              <a:latin typeface="Calibri" panose="020F0502020204030204" pitchFamily="34" charset="0"/>
              <a:cs typeface="Calibri" panose="020F0502020204030204" pitchFamily="34" charset="0"/>
            </a:endParaRPr>
          </a:p>
          <a:p>
            <a:pPr marL="457200" lvl="1" indent="0">
              <a:buNone/>
            </a:pPr>
            <a:r>
              <a:rPr lang="en-US" dirty="0">
                <a:latin typeface="Calibri" panose="020F0502020204030204" pitchFamily="34" charset="0"/>
                <a:cs typeface="Calibri" panose="020F0502020204030204" pitchFamily="34" charset="0"/>
              </a:rPr>
              <a:t>Probability range is  [0,1], perplexity range is [1,∞]</a:t>
            </a:r>
            <a:endParaRPr lang="en-US" dirty="0">
              <a:latin typeface="Calibri" panose="020F0502020204030204" pitchFamily="34" charset="0"/>
              <a:cs typeface="Calibri" panose="020F0502020204030204" pitchFamily="34" charset="0"/>
            </a:endParaRPr>
          </a:p>
          <a:p>
            <a:pPr marL="457200" lvl="1" indent="0">
              <a:buNone/>
            </a:pPr>
            <a:r>
              <a:rPr lang="en-US" sz="2400" b="1" dirty="0">
                <a:solidFill>
                  <a:srgbClr val="0200FF"/>
                </a:solidFill>
                <a:latin typeface="Calibri" panose="020F0502020204030204"/>
                <a:cs typeface="Calibri" panose="020F0502020204030204"/>
              </a:rPr>
              <a:t>Minimizing perplexity is the same as maximizing probability</a:t>
            </a:r>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endParaRPr lang="en-US" b="1" dirty="0"/>
          </a:p>
        </p:txBody>
      </p:sp>
      <p:graphicFrame>
        <p:nvGraphicFramePr>
          <p:cNvPr id="3" name="Object 2"/>
          <p:cNvGraphicFramePr>
            <a:graphicFrameLocks noChangeAspect="1"/>
          </p:cNvGraphicFramePr>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spid="_x0000_s2" name="Equation" r:id="rId1" imgW="2157730" imgH="1316990" progId="Equation.3">
                  <p:embed/>
                </p:oleObj>
              </mc:Choice>
              <mc:Fallback>
                <p:oleObj name="Equation" r:id="rId1" imgW="2157730" imgH="1316990" progId="Equation.3">
                  <p:embed/>
                  <p:pic>
                    <p:nvPicPr>
                      <p:cNvPr id="0" name="Object 2"/>
                      <p:cNvPicPr/>
                      <p:nvPr/>
                    </p:nvPicPr>
                    <p:blipFill>
                      <a:blip r:embed="rId2"/>
                      <a:stretch>
                        <a:fillRect/>
                      </a:stretch>
                    </p:blipFill>
                    <p:spPr>
                      <a:xfrm>
                        <a:off x="2590800" y="1657350"/>
                        <a:ext cx="3276600" cy="200450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endParaRPr lang="en-US" dirty="0"/>
          </a:p>
        </p:txBody>
      </p:sp>
      <p:pic>
        <p:nvPicPr>
          <p:cNvPr id="137221" name="Picture 5" descr="pp2"/>
          <p:cNvPicPr>
            <a:picLocks noChangeAspect="1" noChangeArrowheads="1"/>
          </p:cNvPicPr>
          <p:nvPr/>
        </p:nvPicPr>
        <p:blipFill>
          <a:blip r:embed="rId1"/>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2"/>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panose="020F0502020204030204"/>
              <a:cs typeface="Calibri" panose="020F0502020204030204"/>
            </a:endParaRPr>
          </a:p>
        </p:txBody>
      </p:sp>
      <p:graphicFrame>
        <p:nvGraphicFramePr>
          <p:cNvPr id="3" name="Object 2"/>
          <p:cNvGraphicFramePr>
            <a:graphicFrameLocks noChangeAspect="1"/>
          </p:cNvGraphicFramePr>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spid="_x0000_s4" name="Equation" r:id="rId3" imgW="2157730" imgH="1316990" progId="Equation.3">
                  <p:embed/>
                </p:oleObj>
              </mc:Choice>
              <mc:Fallback>
                <p:oleObj name="Equation" r:id="rId3" imgW="2157730" imgH="1316990" progId="Equation.3">
                  <p:embed/>
                  <p:pic>
                    <p:nvPicPr>
                      <p:cNvPr id="0" name="Object 2"/>
                      <p:cNvPicPr/>
                      <p:nvPr/>
                    </p:nvPicPr>
                    <p:blipFill>
                      <a:blip r:embed="rId4"/>
                      <a:stretch>
                        <a:fillRect/>
                      </a:stretch>
                    </p:blipFill>
                    <p:spPr>
                      <a:xfrm>
                        <a:off x="2514600" y="876300"/>
                        <a:ext cx="3206898" cy="1961867"/>
                      </a:xfrm>
                      <a:prstGeom prst="rect">
                        <a:avLst/>
                      </a:prstGeom>
                    </p:spPr>
                  </p:pic>
                </p:oleObj>
              </mc:Fallback>
            </mc:AlternateContent>
          </a:graphicData>
        </a:graphic>
      </p:graphicFrame>
      <p:sp>
        <p:nvSpPr>
          <p:cNvPr id="7" name="TextBox 6"/>
          <p:cNvSpPr txBox="1"/>
          <p:nvPr/>
        </p:nvSpPr>
        <p:spPr>
          <a:xfrm>
            <a:off x="1080310" y="4266875"/>
            <a:ext cx="1481496" cy="461665"/>
          </a:xfrm>
          <a:prstGeom prst="rect">
            <a:avLst/>
          </a:prstGeom>
          <a:noFill/>
        </p:spPr>
        <p:txBody>
          <a:bodyPr wrap="none" rtlCol="0">
            <a:spAutoFit/>
          </a:bodyPr>
          <a:lstStyle/>
          <a:p>
            <a:r>
              <a:rPr lang="en-US" dirty="0"/>
              <a:t>Bigrams:</a:t>
            </a:r>
            <a:endParaRPr lang="en-US" dirty="0"/>
          </a:p>
        </p:txBody>
      </p:sp>
      <p:sp>
        <p:nvSpPr>
          <p:cNvPr id="8" name="TextBox 7"/>
          <p:cNvSpPr txBox="1"/>
          <p:nvPr/>
        </p:nvSpPr>
        <p:spPr>
          <a:xfrm>
            <a:off x="914400" y="3238306"/>
            <a:ext cx="1813317" cy="461665"/>
          </a:xfrm>
          <a:prstGeom prst="rect">
            <a:avLst/>
          </a:prstGeom>
          <a:noFill/>
        </p:spPr>
        <p:txBody>
          <a:bodyPr wrap="none" rtlCol="0">
            <a:spAutoFit/>
          </a:bodyPr>
          <a:lstStyle/>
          <a:p>
            <a:r>
              <a:rPr lang="en-US" dirty="0"/>
              <a:t>Chain rule: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endParaRPr lang="en-US" dirty="0"/>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panose="05000000000000000000" pitchFamily="2" charset="2"/>
              <a:buNone/>
            </a:pPr>
            <a:endParaRPr lang="en-US" dirty="0">
              <a:latin typeface="Calibri" panose="020F0502020204030204" pitchFamily="34" charset="0"/>
            </a:endParaRPr>
          </a:p>
          <a:p>
            <a:pPr eaLnBrk="1" hangingPunct="1"/>
            <a:r>
              <a:rPr lang="en-US" sz="2800" dirty="0">
                <a:latin typeface="Calibri" panose="020F0502020204030204" pitchFamily="34" charset="0"/>
              </a:rPr>
              <a:t>Training 38 million words, test 1.5 million words, WSJ</a:t>
            </a:r>
            <a:endParaRPr lang="en-US" sz="2800" dirty="0">
              <a:latin typeface="Calibri" panose="020F0502020204030204" pitchFamily="34" charset="0"/>
            </a:endParaRP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gridCol w="1847850"/>
                <a:gridCol w="1847850"/>
                <a:gridCol w="1847850"/>
              </a:tblGrid>
              <a:tr h="990600">
                <a:tc>
                  <a:txBody>
                    <a:bodyPr/>
                    <a:lstStyle/>
                    <a:p>
                      <a:r>
                        <a:rPr lang="en-US" sz="3200" dirty="0"/>
                        <a:t>N-gram Order</a:t>
                      </a:r>
                      <a:endParaRPr lang="en-US" sz="3200" dirty="0"/>
                    </a:p>
                  </a:txBody>
                  <a:tcPr/>
                </a:tc>
                <a:tc>
                  <a:txBody>
                    <a:bodyPr/>
                    <a:lstStyle/>
                    <a:p>
                      <a:r>
                        <a:rPr lang="en-US" sz="3200" dirty="0"/>
                        <a:t>Unigram</a:t>
                      </a:r>
                      <a:endParaRPr lang="en-US" sz="3200" dirty="0"/>
                    </a:p>
                  </a:txBody>
                  <a:tcPr/>
                </a:tc>
                <a:tc>
                  <a:txBody>
                    <a:bodyPr/>
                    <a:lstStyle/>
                    <a:p>
                      <a:r>
                        <a:rPr lang="en-US" sz="3200" dirty="0"/>
                        <a:t>Bigram</a:t>
                      </a:r>
                      <a:endParaRPr lang="en-US" sz="3200" dirty="0"/>
                    </a:p>
                  </a:txBody>
                  <a:tcPr/>
                </a:tc>
                <a:tc>
                  <a:txBody>
                    <a:bodyPr/>
                    <a:lstStyle/>
                    <a:p>
                      <a:r>
                        <a:rPr lang="en-US" sz="3200" dirty="0"/>
                        <a:t>Trigram</a:t>
                      </a:r>
                      <a:endParaRPr lang="en-US" sz="3200" dirty="0"/>
                    </a:p>
                  </a:txBody>
                  <a:tcPr/>
                </a:tc>
              </a:tr>
              <a:tr h="990600">
                <a:tc>
                  <a:txBody>
                    <a:bodyPr/>
                    <a:lstStyle/>
                    <a:p>
                      <a:r>
                        <a:rPr lang="en-US" sz="3200" dirty="0"/>
                        <a:t>Perplexity</a:t>
                      </a:r>
                      <a:endParaRPr lang="en-US" sz="3200" dirty="0"/>
                    </a:p>
                  </a:txBody>
                  <a:tcPr/>
                </a:tc>
                <a:tc>
                  <a:txBody>
                    <a:bodyPr/>
                    <a:lstStyle/>
                    <a:p>
                      <a:r>
                        <a:rPr lang="en-US" sz="3200" dirty="0"/>
                        <a:t>962</a:t>
                      </a:r>
                      <a:endParaRPr lang="en-US" sz="3200" dirty="0"/>
                    </a:p>
                  </a:txBody>
                  <a:tcPr/>
                </a:tc>
                <a:tc>
                  <a:txBody>
                    <a:bodyPr/>
                    <a:lstStyle/>
                    <a:p>
                      <a:r>
                        <a:rPr lang="en-US" sz="3200" dirty="0"/>
                        <a:t>170</a:t>
                      </a:r>
                      <a:endParaRPr lang="en-US" sz="3200" dirty="0"/>
                    </a:p>
                  </a:txBody>
                  <a:tcPr/>
                </a:tc>
                <a:tc>
                  <a:txBody>
                    <a:bodyPr/>
                    <a:lstStyle/>
                    <a:p>
                      <a:r>
                        <a:rPr lang="en-US" sz="3200" dirty="0"/>
                        <a:t>109</a:t>
                      </a:r>
                      <a:endParaRPr lang="en-US" sz="3200" dirty="0"/>
                    </a:p>
                  </a:txBody>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a:bodyPr>
          <a:lstStyle/>
          <a:p>
            <a:pPr eaLnBrk="1" hangingPunct="1"/>
            <a:r>
              <a:rPr lang="en-US" dirty="0"/>
              <a:t>Text Generation: The Wall Street Journal </a:t>
            </a:r>
            <a:endParaRPr lang="en-US" dirty="0"/>
          </a:p>
        </p:txBody>
      </p:sp>
      <p:pic>
        <p:nvPicPr>
          <p:cNvPr id="5" name="Picture 6"/>
          <p:cNvPicPr>
            <a:picLocks noChangeAspect="1"/>
          </p:cNvPicPr>
          <p:nvPr/>
        </p:nvPicPr>
        <p:blipFill>
          <a:blip r:embed="rId1"/>
          <a:srcRect/>
          <a:stretch>
            <a:fillRect/>
          </a:stretch>
        </p:blipFill>
        <p:spPr bwMode="auto">
          <a:xfrm>
            <a:off x="569225" y="1561476"/>
            <a:ext cx="8150351" cy="287946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panose="020B0604020202020204" pitchFamily="34" charset="0"/>
                <a:ea typeface="MS PGothic" panose="020B0600070205080204" charset="-128"/>
                <a:cs typeface="MS PGothic" panose="020B0600070205080204" charset="-128"/>
              </a:rPr>
              <a:t>Zeros</a:t>
            </a:r>
            <a:endParaRPr lang="en-US" sz="3600" dirty="0">
              <a:latin typeface="Arial" panose="020B0604020202020204" pitchFamily="34" charset="0"/>
              <a:ea typeface="MS PGothic" panose="020B0600070205080204" charset="-128"/>
              <a:cs typeface="MS PGothic" panose="020B0600070205080204" charset="-128"/>
            </a:endParaRP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panose="020F0502020204030204"/>
                <a:ea typeface="MS PGothic" panose="020B0600070205080204" charset="-128"/>
                <a:cs typeface="Calibri" panose="020F0502020204030204"/>
              </a:rPr>
              <a:t>Training set:</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lunch</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dinner</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a</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the</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P(“breakfast” | ate) = 0</a:t>
            </a:r>
            <a:endParaRPr lang="en-US" sz="18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buFont typeface="Wingdings" panose="05000000000000000000" charset="0"/>
              <a:buNone/>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marL="0" indent="0" eaLnBrk="1" hangingPunct="1">
              <a:lnSpc>
                <a:spcPct val="70000"/>
              </a:lnSpc>
              <a:buNone/>
            </a:pPr>
            <a:endParaRPr lang="en-US" sz="1400" dirty="0">
              <a:latin typeface="Arial" panose="020B0604020202020204" pitchFamily="34" charset="0"/>
              <a:ea typeface="MS PGothic" panose="020B0600070205080204" charset="-128"/>
              <a:cs typeface="MS PGothic" panose="020B0600070205080204" charset="-128"/>
            </a:endParaRPr>
          </a:p>
        </p:txBody>
      </p:sp>
      <p:sp>
        <p:nvSpPr>
          <p:cNvPr id="4" name="Rectangle 3"/>
          <p:cNvSpPr txBox="1">
            <a:spLocks noChangeArrowheads="1"/>
          </p:cNvSpPr>
          <p:nvPr/>
        </p:nvSpPr>
        <p:spPr bwMode="auto">
          <a:xfrm>
            <a:off x="5105400" y="1123950"/>
            <a:ext cx="4419600" cy="403860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pitchFamily="-65"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pitchFamily="-65"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pitchFamily="-65"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pitchFamily="-65"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pitchFamily="-65"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9pPr>
          </a:lstStyle>
          <a:p>
            <a:pPr>
              <a:lnSpc>
                <a:spcPct val="70000"/>
              </a:lnSpc>
            </a:pPr>
            <a:r>
              <a:rPr lang="en-US" sz="3200" dirty="0">
                <a:latin typeface="Calibri" panose="020F0502020204030204"/>
                <a:ea typeface="MS PGothic" panose="020B0600070205080204" charset="-128"/>
                <a:cs typeface="Calibri" panose="020F0502020204030204"/>
              </a:rPr>
              <a:t>Test set</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Font typeface="Times" pitchFamily="-65" charset="0"/>
              <a:buNone/>
            </a:pPr>
            <a:r>
              <a:rPr lang="en-US" sz="3200" dirty="0">
                <a:latin typeface="Calibri" panose="020F0502020204030204"/>
                <a:ea typeface="MS PGothic" panose="020B0600070205080204" charset="-128"/>
                <a:cs typeface="Calibri" panose="020F0502020204030204"/>
              </a:rPr>
              <a:t>… ate lunch</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Font typeface="Times" pitchFamily="-65" charset="0"/>
              <a:buNone/>
            </a:pPr>
            <a:r>
              <a:rPr lang="en-US" sz="3200" dirty="0">
                <a:latin typeface="Calibri" panose="020F0502020204030204"/>
                <a:ea typeface="MS PGothic" panose="020B0600070205080204" charset="-128"/>
                <a:cs typeface="Calibri" panose="020F0502020204030204"/>
              </a:rPr>
              <a:t>… ate breakfast</a:t>
            </a:r>
            <a:endParaRPr lang="en-US" sz="3200" dirty="0">
              <a:latin typeface="Calibri" panose="020F0502020204030204"/>
              <a:ea typeface="MS PGothic" panose="020B0600070205080204" charset="-128"/>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endParaRPr lang="en-US" dirty="0"/>
          </a:p>
        </p:txBody>
      </p:sp>
      <p:sp>
        <p:nvSpPr>
          <p:cNvPr id="3" name="Content Placeholder 2"/>
          <p:cNvSpPr>
            <a:spLocks noGrp="1"/>
          </p:cNvSpPr>
          <p:nvPr>
            <p:ph idx="1"/>
          </p:nvPr>
        </p:nvSpPr>
        <p:spPr/>
        <p:txBody>
          <a:bodyPr/>
          <a:lstStyle/>
          <a:p>
            <a:pPr marL="0" indent="0">
              <a:buNone/>
            </a:pPr>
            <a:r>
              <a:rPr lang="en-US" dirty="0"/>
              <a:t>Bigrams with zero probability</a:t>
            </a:r>
            <a:endParaRPr lang="en-US" dirty="0"/>
          </a:p>
          <a:p>
            <a:pPr lvl="1"/>
            <a:r>
              <a:rPr lang="en-US" dirty="0"/>
              <a:t>Will hurt our performance for texts where those words appear!</a:t>
            </a:r>
            <a:endParaRPr lang="en-US" dirty="0"/>
          </a:p>
          <a:p>
            <a:pPr lvl="1"/>
            <a:r>
              <a:rPr lang="en-US" dirty="0"/>
              <a:t>And mean that we will assign 0 probability to the test set!</a:t>
            </a:r>
            <a:endParaRPr lang="en-US" dirty="0"/>
          </a:p>
          <a:p>
            <a:pPr marL="0" indent="0">
              <a:buNone/>
            </a:pPr>
            <a:r>
              <a:rPr lang="en-US" dirty="0"/>
              <a:t>And hence we cannot compute perplexity (can’t divide by 0)!</a:t>
            </a:r>
            <a:endParaRPr lang="en-US" dirty="0"/>
          </a:p>
          <a:p>
            <a:pPr marL="0" indent="0">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Language Modeling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Sampling and Generalization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Smoothing, Interpolation, and Backoff</a:t>
            </a:r>
            <a:endParaRPr lang="en-US" dirty="0">
              <a:latin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panose="020B0604020202020204" pitchFamily="34" charset="0"/>
                <a:ea typeface="MS PGothic" panose="020B0600070205080204" charset="-128"/>
                <a:cs typeface="MS PGothic" panose="020B0600070205080204" charset="-128"/>
              </a:rPr>
              <a:t>The intuition of smoothing (from Dan Klein)</a:t>
            </a:r>
            <a:endParaRPr lang="en-US" sz="2400" dirty="0">
              <a:latin typeface="Arial" panose="020B0604020202020204" pitchFamily="34" charset="0"/>
              <a:ea typeface="MS PGothic" panose="020B0600070205080204" charset="-128"/>
              <a:cs typeface="MS PGothic" panose="020B0600070205080204" charset="-128"/>
            </a:endParaRPr>
          </a:p>
        </p:txBody>
      </p:sp>
      <p:sp>
        <p:nvSpPr>
          <p:cNvPr id="64514" name="Rectangle 3"/>
          <p:cNvSpPr>
            <a:spLocks noGrp="1" noChangeArrowheads="1"/>
          </p:cNvSpPr>
          <p:nvPr>
            <p:ph idx="1"/>
          </p:nvPr>
        </p:nvSpPr>
        <p:spPr>
          <a:xfrm>
            <a:off x="822960" y="1200150"/>
            <a:ext cx="7543801" cy="2255838"/>
          </a:xfrm>
        </p:spPr>
        <p:txBody>
          <a:bodyPr>
            <a:normAutofit fontScale="55000" lnSpcReduction="20000"/>
          </a:bodyPr>
          <a:lstStyle/>
          <a:p>
            <a:pPr eaLnBrk="1" hangingPunct="1">
              <a:lnSpc>
                <a:spcPct val="70000"/>
              </a:lnSpc>
            </a:pPr>
            <a:r>
              <a:rPr lang="en-US" sz="4200" dirty="0">
                <a:latin typeface="Calibri" panose="020F0502020204030204"/>
                <a:ea typeface="MS PGothic" panose="020B0600070205080204" charset="-128"/>
                <a:cs typeface="Calibri" panose="020F0502020204030204"/>
              </a:rPr>
              <a:t>When we have sparse statistics:</a:t>
            </a:r>
            <a:endParaRPr lang="en-US" sz="42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marL="0" indent="0" eaLnBrk="1" hangingPunct="1">
              <a:lnSpc>
                <a:spcPct val="70000"/>
              </a:lnSpc>
              <a:buNone/>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buFont typeface="Wingdings" panose="05000000000000000000" charset="0"/>
              <a:buNone/>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r>
              <a:rPr lang="en-US" sz="3600" dirty="0">
                <a:latin typeface="Calibri" panose="020F0502020204030204"/>
                <a:ea typeface="MS PGothic" panose="020B0600070205080204" charset="-128"/>
                <a:cs typeface="Calibri" panose="020F0502020204030204"/>
              </a:rPr>
              <a:t>Steal probability mass to generalize better</a:t>
            </a:r>
            <a:endParaRPr lang="en-US" sz="36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marL="0" indent="0" eaLnBrk="1" hangingPunct="1">
              <a:lnSpc>
                <a:spcPct val="70000"/>
              </a:lnSpc>
              <a:buNone/>
            </a:pPr>
            <a:endParaRPr lang="en-US" sz="1400" dirty="0">
              <a:latin typeface="Calibri" panose="020F0502020204030204"/>
              <a:ea typeface="MS PGothic" panose="020B0600070205080204" charset="-128"/>
              <a:cs typeface="Calibri" panose="020F0502020204030204"/>
            </a:endParaRPr>
          </a:p>
        </p:txBody>
      </p:sp>
      <p:sp>
        <p:nvSpPr>
          <p:cNvPr id="64515" name="Text Box 4"/>
          <p:cNvSpPr txBox="1">
            <a:spLocks noChangeArrowheads="1"/>
          </p:cNvSpPr>
          <p:nvPr/>
        </p:nvSpPr>
        <p:spPr bwMode="auto">
          <a:xfrm>
            <a:off x="1447800" y="1428750"/>
            <a:ext cx="2438400" cy="1631216"/>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P(w | denied the)</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3 allegations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2 reports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 claims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 request</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7 total</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64541" name="Text Box 30"/>
          <p:cNvSpPr txBox="1">
            <a:spLocks noChangeArrowheads="1"/>
          </p:cNvSpPr>
          <p:nvPr/>
        </p:nvSpPr>
        <p:spPr bwMode="auto">
          <a:xfrm>
            <a:off x="1524000" y="3333750"/>
            <a:ext cx="2438400" cy="1877437"/>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P(w | denied the)</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2.5 allegations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1.5 reports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0.5 claims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0.5 request</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a:t>
            </a:r>
            <a:r>
              <a:rPr kumimoji="0" lang="en-US" sz="1600" b="0" i="0" u="none" strike="noStrike" kern="1200" cap="none" spc="0" normalizeH="0" baseline="0" noProof="0" dirty="0">
                <a:ln>
                  <a:noFill/>
                </a:ln>
                <a:solidFill>
                  <a:srgbClr val="CC0000"/>
                </a:solidFill>
                <a:effectLst/>
                <a:uLnTx/>
                <a:uFillTx/>
                <a:latin typeface="Calibri" panose="020F0502020204030204"/>
                <a:ea typeface="MS PGothic" panose="020B0600070205080204" charset="-128"/>
                <a:cs typeface="Calibri" panose="020F0502020204030204"/>
              </a:rPr>
              <a:t>2 other</a:t>
            </a:r>
            <a:endParaRPr kumimoji="0" lang="en-US" sz="1600" b="0" i="0" u="none" strike="noStrike" kern="1200" cap="none" spc="0" normalizeH="0" baseline="0" noProof="0" dirty="0">
              <a:ln>
                <a:noFill/>
              </a:ln>
              <a:solidFill>
                <a:srgbClr val="CC0000"/>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7 total</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reports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claims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5" name="Text Box 18"/>
          <p:cNvSpPr txBox="1">
            <a:spLocks noChangeArrowheads="1"/>
          </p:cNvSpPr>
          <p:nvPr/>
        </p:nvSpPr>
        <p:spPr bwMode="auto">
          <a:xfrm rot="16200000">
            <a:off x="6423025" y="2052638"/>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attack</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request</a:t>
            </a: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7" name="Text Box 20"/>
          <p:cNvSpPr txBox="1">
            <a:spLocks noChangeArrowheads="1"/>
          </p:cNvSpPr>
          <p:nvPr/>
        </p:nvSpPr>
        <p:spPr bwMode="auto">
          <a:xfrm rot="16200000">
            <a:off x="6804025" y="20605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man</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8" name="Text Box 21"/>
          <p:cNvSpPr txBox="1">
            <a:spLocks noChangeArrowheads="1"/>
          </p:cNvSpPr>
          <p:nvPr/>
        </p:nvSpPr>
        <p:spPr bwMode="auto">
          <a:xfrm rot="16200000">
            <a:off x="7185025" y="20605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outcome</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9" name="Text Box 22"/>
          <p:cNvSpPr txBox="1">
            <a:spLocks noChangeArrowheads="1"/>
          </p:cNvSpPr>
          <p:nvPr/>
        </p:nvSpPr>
        <p:spPr bwMode="auto">
          <a:xfrm>
            <a:off x="8001000" y="2114550"/>
            <a:ext cx="533400" cy="57943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
            </a:r>
            <a:endPar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attack</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man</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7" name="Text Box 12"/>
          <p:cNvSpPr txBox="1">
            <a:spLocks noChangeArrowheads="1"/>
          </p:cNvSpPr>
          <p:nvPr/>
        </p:nvSpPr>
        <p:spPr bwMode="auto">
          <a:xfrm rot="16200000">
            <a:off x="721677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outcome</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8" name="Text Box 13"/>
          <p:cNvSpPr txBox="1">
            <a:spLocks noChangeArrowheads="1"/>
          </p:cNvSpPr>
          <p:nvPr/>
        </p:nvSpPr>
        <p:spPr bwMode="auto">
          <a:xfrm>
            <a:off x="8001000" y="4324350"/>
            <a:ext cx="533400" cy="57943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
            </a:r>
            <a:endPar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dirty="0">
              <a:ln>
                <a:noFill/>
              </a:ln>
              <a:solidFill>
                <a:prstClr val="black"/>
              </a:solidFill>
              <a:effectLst/>
              <a:uLnTx/>
              <a:uFillTx/>
              <a:latin typeface="Lucida Sans" panose="020B0602030504020204" charset="0"/>
              <a:ea typeface="MS PGothic" panose="020B0600070205080204" charset="-128"/>
            </a:endParaRP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reports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claims</a:t>
            </a: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request</a:t>
            </a: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endParaRPr lang="en-US" dirty="0"/>
          </a:p>
        </p:txBody>
      </p:sp>
      <p:sp>
        <p:nvSpPr>
          <p:cNvPr id="3" name="Content Placeholder 2"/>
          <p:cNvSpPr>
            <a:spLocks noGrp="1"/>
          </p:cNvSpPr>
          <p:nvPr>
            <p:ph idx="1"/>
          </p:nvPr>
        </p:nvSpPr>
        <p:spPr>
          <a:xfrm>
            <a:off x="822960" y="1200150"/>
            <a:ext cx="7863840" cy="3209925"/>
          </a:xfrm>
        </p:spPr>
        <p:txBody>
          <a:bodyPr>
            <a:normAutofit lnSpcReduction="20000"/>
          </a:bodyPr>
          <a:lstStyle/>
          <a:p>
            <a:pPr marL="0" indent="0">
              <a:buNone/>
            </a:pPr>
            <a:r>
              <a:rPr lang="en-US" dirty="0"/>
              <a:t>It's a helpful part of language tasks</a:t>
            </a:r>
            <a:endParaRPr lang="en-US" dirty="0"/>
          </a:p>
          <a:p>
            <a:pPr marL="179705" indent="-179705">
              <a:buFont typeface="Arial" panose="020B0604020202020204" pitchFamily="34" charset="0"/>
              <a:buChar char="•"/>
            </a:pPr>
            <a:r>
              <a:rPr lang="en-US" dirty="0"/>
              <a:t>Grammar or spell checking</a:t>
            </a:r>
            <a:endParaRPr lang="en-US" dirty="0"/>
          </a:p>
          <a:p>
            <a:pPr marL="151130" lvl="1" indent="0">
              <a:buNone/>
            </a:pPr>
            <a:r>
              <a:rPr lang="en-US" dirty="0">
                <a:solidFill>
                  <a:srgbClr val="0200FF"/>
                </a:solidFill>
              </a:rPr>
              <a:t>Their are two midterms      </a:t>
            </a:r>
            <a:r>
              <a:rPr lang="en-US" strike="sngStrike" dirty="0">
                <a:solidFill>
                  <a:srgbClr val="0200FF"/>
                </a:solidFill>
              </a:rPr>
              <a:t>Their</a:t>
            </a:r>
            <a:r>
              <a:rPr lang="en-US" dirty="0">
                <a:solidFill>
                  <a:srgbClr val="0200FF"/>
                </a:solidFill>
              </a:rPr>
              <a:t> There are two midterms</a:t>
            </a:r>
            <a:endParaRPr lang="en-US" dirty="0">
              <a:solidFill>
                <a:srgbClr val="0200FF"/>
              </a:solidFill>
            </a:endParaRPr>
          </a:p>
          <a:p>
            <a:pPr marL="151130" lvl="1" indent="0">
              <a:buNone/>
            </a:pPr>
            <a:r>
              <a:rPr lang="en-US" dirty="0">
                <a:solidFill>
                  <a:srgbClr val="0200FF"/>
                </a:solidFill>
              </a:rPr>
              <a:t>Everything has improve	 Everything has </a:t>
            </a:r>
            <a:r>
              <a:rPr lang="en-US" strike="sngStrike" dirty="0">
                <a:solidFill>
                  <a:srgbClr val="0200FF"/>
                </a:solidFill>
              </a:rPr>
              <a:t>improve</a:t>
            </a:r>
            <a:r>
              <a:rPr lang="en-US" dirty="0">
                <a:solidFill>
                  <a:srgbClr val="0200FF"/>
                </a:solidFill>
              </a:rPr>
              <a:t> improved</a:t>
            </a:r>
            <a:endParaRPr lang="en-US" dirty="0">
              <a:solidFill>
                <a:srgbClr val="0200FF"/>
              </a:solidFill>
            </a:endParaRPr>
          </a:p>
          <a:p>
            <a:pPr marL="233680" indent="-233680">
              <a:buFont typeface="Arial" panose="020B0604020202020204" pitchFamily="34" charset="0"/>
              <a:buChar char="•"/>
            </a:pPr>
            <a:endParaRPr lang="en-US" sz="900" dirty="0"/>
          </a:p>
          <a:p>
            <a:pPr marL="233680" indent="-233680">
              <a:buFont typeface="Arial" panose="020B0604020202020204" pitchFamily="34" charset="0"/>
              <a:buChar char="•"/>
            </a:pPr>
            <a:r>
              <a:rPr lang="en-US" dirty="0"/>
              <a:t>Speech recognition</a:t>
            </a:r>
            <a:endParaRPr lang="en-US" dirty="0"/>
          </a:p>
          <a:p>
            <a:r>
              <a:rPr lang="en-US" altLang="en-GB" sz="2000" dirty="0"/>
              <a:t>Sentence: "I scream for ice cream."</a:t>
            </a:r>
            <a:endParaRPr lang="en-US" altLang="en-GB" sz="2000" dirty="0"/>
          </a:p>
          <a:p>
            <a:r>
              <a:rPr lang="en-US" altLang="en-GB" sz="2000" dirty="0"/>
              <a:t>Phonetic Twist: "I scream for I dream."</a:t>
            </a:r>
            <a:endParaRPr lang="en-US" alt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endParaRPr lang="en-US" dirty="0"/>
          </a:p>
        </p:txBody>
      </p:sp>
      <p:sp>
        <p:nvSpPr>
          <p:cNvPr id="110595" name="Rectangle 3"/>
          <p:cNvSpPr>
            <a:spLocks noGrp="1" noChangeArrowheads="1"/>
          </p:cNvSpPr>
          <p:nvPr>
            <p:ph idx="1"/>
          </p:nvPr>
        </p:nvSpPr>
        <p:spPr/>
        <p:txBody>
          <a:bodyPr>
            <a:normAutofit fontScale="92500" lnSpcReduction="10000"/>
          </a:bodyPr>
          <a:lstStyle/>
          <a:p>
            <a:pPr eaLnBrk="1" hangingPunct="1"/>
            <a:r>
              <a:rPr lang="en-US" sz="2800" dirty="0">
                <a:latin typeface="Calibri" panose="020F0502020204030204" pitchFamily="34" charset="0"/>
              </a:rPr>
              <a:t>Also called Laplace smoothing</a:t>
            </a:r>
            <a:endParaRPr lang="en-US" sz="2800" dirty="0">
              <a:latin typeface="Calibri" panose="020F0502020204030204" pitchFamily="34" charset="0"/>
            </a:endParaRPr>
          </a:p>
          <a:p>
            <a:pPr eaLnBrk="1" hangingPunct="1"/>
            <a:r>
              <a:rPr lang="en-US" sz="2800" dirty="0">
                <a:latin typeface="Calibri" panose="020F0502020204030204" pitchFamily="34" charset="0"/>
              </a:rPr>
              <a:t>Pretend we saw each word one more time than we did</a:t>
            </a:r>
            <a:endParaRPr lang="en-US" sz="2800" dirty="0">
              <a:latin typeface="Calibri" panose="020F0502020204030204" pitchFamily="34" charset="0"/>
            </a:endParaRPr>
          </a:p>
          <a:p>
            <a:pPr eaLnBrk="1" hangingPunct="1"/>
            <a:r>
              <a:rPr lang="en-US" sz="2800" dirty="0">
                <a:latin typeface="Calibri" panose="020F0502020204030204" pitchFamily="34" charset="0"/>
              </a:rPr>
              <a:t>Just add one to all the counts!</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a:p>
            <a:pPr eaLnBrk="1" hangingPunct="1"/>
            <a:r>
              <a:rPr lang="en-US" sz="2800" dirty="0">
                <a:latin typeface="Calibri" panose="020F0502020204030204" pitchFamily="34" charset="0"/>
              </a:rPr>
              <a:t>MLE estimate:</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a:p>
            <a:pPr eaLnBrk="1" hangingPunct="1"/>
            <a:r>
              <a:rPr lang="en-US" sz="2800" dirty="0">
                <a:latin typeface="Calibri" panose="020F0502020204030204" pitchFamily="34" charset="0"/>
              </a:rPr>
              <a:t>Add-1 estimate:</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p:txBody>
      </p:sp>
      <p:pic>
        <p:nvPicPr>
          <p:cNvPr id="2" name="Picture 1"/>
          <p:cNvPicPr>
            <a:picLocks noChangeAspect="1"/>
          </p:cNvPicPr>
          <p:nvPr/>
        </p:nvPicPr>
        <p:blipFill rotWithShape="1">
          <a:blip r:embed="rId1"/>
          <a:srcRect r="30581"/>
          <a:stretch>
            <a:fillRect/>
          </a:stretch>
        </p:blipFill>
        <p:spPr>
          <a:xfrm>
            <a:off x="1828800" y="4239043"/>
            <a:ext cx="5016273" cy="819150"/>
          </a:xfrm>
          <a:prstGeom prst="rect">
            <a:avLst/>
          </a:prstGeom>
        </p:spPr>
      </p:pic>
      <p:pic>
        <p:nvPicPr>
          <p:cNvPr id="3" name="Picture 2"/>
          <p:cNvPicPr>
            <a:picLocks noChangeAspect="1"/>
          </p:cNvPicPr>
          <p:nvPr/>
        </p:nvPicPr>
        <p:blipFill>
          <a:blip r:embed="rId2"/>
          <a:stretch>
            <a:fillRect/>
          </a:stretch>
        </p:blipFill>
        <p:spPr>
          <a:xfrm>
            <a:off x="3765550" y="2960200"/>
            <a:ext cx="3854450" cy="849800"/>
          </a:xfrm>
          <a:prstGeom prst="rect">
            <a:avLst/>
          </a:prstGeom>
        </p:spPr>
      </p:pic>
      <p:pic>
        <p:nvPicPr>
          <p:cNvPr id="4" name="Picture 3"/>
          <p:cNvPicPr>
            <a:picLocks noChangeAspect="1"/>
          </p:cNvPicPr>
          <p:nvPr/>
        </p:nvPicPr>
        <p:blipFill rotWithShape="1">
          <a:blip r:embed="rId1"/>
          <a:srcRect l="70215"/>
          <a:stretch>
            <a:fillRect/>
          </a:stretch>
        </p:blipFill>
        <p:spPr>
          <a:xfrm>
            <a:off x="6845073" y="4239043"/>
            <a:ext cx="2152309" cy="819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endParaRPr lang="en-US"/>
          </a:p>
        </p:txBody>
      </p:sp>
      <p:sp>
        <p:nvSpPr>
          <p:cNvPr id="83971" name="Rectangle 3"/>
          <p:cNvSpPr>
            <a:spLocks noGrp="1" noChangeArrowheads="1"/>
          </p:cNvSpPr>
          <p:nvPr>
            <p:ph idx="1"/>
          </p:nvPr>
        </p:nvSpPr>
        <p:spPr/>
        <p:txBody>
          <a:bodyPr>
            <a:normAutofit fontScale="92500"/>
          </a:bodyPr>
          <a:lstStyle/>
          <a:p>
            <a:pPr eaLnBrk="1" hangingPunct="1"/>
            <a:r>
              <a:rPr lang="en-US" sz="2000" dirty="0">
                <a:latin typeface="Calibri" panose="020F0502020204030204" pitchFamily="34" charset="0"/>
              </a:rPr>
              <a:t>The maximum likelihood estimate</a:t>
            </a:r>
            <a:endParaRPr lang="en-US" sz="2000" dirty="0">
              <a:latin typeface="Calibri" panose="020F0502020204030204" pitchFamily="34" charset="0"/>
            </a:endParaRPr>
          </a:p>
          <a:p>
            <a:pPr lvl="1"/>
            <a:r>
              <a:rPr lang="en-US" sz="1800" dirty="0">
                <a:latin typeface="Calibri" panose="020F0502020204030204" pitchFamily="34" charset="0"/>
              </a:rPr>
              <a:t>of some parameter of a model M from a training set T</a:t>
            </a:r>
            <a:endParaRPr lang="en-US" sz="1800" dirty="0">
              <a:latin typeface="Calibri" panose="020F0502020204030204" pitchFamily="34" charset="0"/>
            </a:endParaRPr>
          </a:p>
          <a:p>
            <a:pPr lvl="1" eaLnBrk="1" hangingPunct="1"/>
            <a:r>
              <a:rPr lang="en-US" sz="1800" dirty="0">
                <a:latin typeface="Calibri" panose="020F0502020204030204" pitchFamily="34" charset="0"/>
              </a:rPr>
              <a:t>maximizes the likelihood of the training set T given the model M</a:t>
            </a:r>
            <a:endParaRPr lang="en-US" sz="1800" dirty="0">
              <a:latin typeface="Calibri" panose="020F0502020204030204" pitchFamily="34" charset="0"/>
            </a:endParaRPr>
          </a:p>
          <a:p>
            <a:pPr eaLnBrk="1" hangingPunct="1"/>
            <a:r>
              <a:rPr lang="en-US" sz="2000" dirty="0">
                <a:latin typeface="Calibri" panose="020F0502020204030204" pitchFamily="34" charset="0"/>
              </a:rPr>
              <a:t>Suppose the word “bagel” occurs 400 times in a corpus of a million words</a:t>
            </a:r>
            <a:endParaRPr lang="en-US" sz="2000" dirty="0">
              <a:latin typeface="Calibri" panose="020F0502020204030204" pitchFamily="34" charset="0"/>
            </a:endParaRPr>
          </a:p>
          <a:p>
            <a:pPr eaLnBrk="1" hangingPunct="1"/>
            <a:r>
              <a:rPr lang="en-US" sz="2000" dirty="0">
                <a:latin typeface="Calibri" panose="020F0502020204030204" pitchFamily="34" charset="0"/>
              </a:rPr>
              <a:t>What is the probability that a random word from some other text will be “bagel”?</a:t>
            </a:r>
            <a:endParaRPr lang="en-US" sz="2000" dirty="0">
              <a:latin typeface="Calibri" panose="020F0502020204030204" pitchFamily="34" charset="0"/>
            </a:endParaRPr>
          </a:p>
          <a:p>
            <a:pPr eaLnBrk="1" hangingPunct="1"/>
            <a:r>
              <a:rPr lang="en-US" sz="2000" dirty="0">
                <a:latin typeface="Calibri" panose="020F0502020204030204" pitchFamily="34" charset="0"/>
              </a:rPr>
              <a:t>MLE estimate is 400/1,000,000 = .0004</a:t>
            </a:r>
            <a:endParaRPr lang="en-US" sz="2000" dirty="0">
              <a:latin typeface="Calibri" panose="020F0502020204030204" pitchFamily="34" charset="0"/>
            </a:endParaRPr>
          </a:p>
          <a:p>
            <a:r>
              <a:rPr lang="en-US" sz="2200" dirty="0">
                <a:latin typeface="Calibri" panose="020F0502020204030204" pitchFamily="34" charset="0"/>
              </a:rPr>
              <a:t>This may be a bad estimate for some other corpus</a:t>
            </a:r>
            <a:endParaRPr lang="en-US" sz="2200" dirty="0">
              <a:latin typeface="Calibri" panose="020F0502020204030204" pitchFamily="34" charset="0"/>
            </a:endParaRPr>
          </a:p>
          <a:p>
            <a:pPr lvl="1"/>
            <a:r>
              <a:rPr lang="en-US" sz="1800" dirty="0">
                <a:latin typeface="Calibri" panose="020F0502020204030204" pitchFamily="34" charset="0"/>
              </a:rPr>
              <a:t>But it is the </a:t>
            </a:r>
            <a:r>
              <a:rPr lang="en-US" sz="1800" b="1" dirty="0">
                <a:latin typeface="Calibri" panose="020F0502020204030204" pitchFamily="34" charset="0"/>
              </a:rPr>
              <a:t>estimate</a:t>
            </a:r>
            <a:r>
              <a:rPr lang="en-US" sz="1800" dirty="0">
                <a:latin typeface="Calibri" panose="020F0502020204030204" pitchFamily="34" charset="0"/>
              </a:rPr>
              <a:t> that makes it </a:t>
            </a:r>
            <a:r>
              <a:rPr lang="en-US" sz="1800" b="1" dirty="0">
                <a:latin typeface="Calibri" panose="020F0502020204030204" pitchFamily="34" charset="0"/>
              </a:rPr>
              <a:t>most likely</a:t>
            </a:r>
            <a:r>
              <a:rPr lang="en-US" sz="1800" dirty="0">
                <a:latin typeface="Calibri" panose="020F0502020204030204" pitchFamily="34" charset="0"/>
              </a:rPr>
              <a:t> that “bagel” will occur 400 times in a million word corpus.</a:t>
            </a:r>
            <a:endParaRPr lang="en-US"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609600" y="329253"/>
            <a:ext cx="7543800" cy="680397"/>
          </a:xfrm>
        </p:spPr>
        <p:txBody>
          <a:bodyPr>
            <a:normAutofit fontScale="90000"/>
          </a:bodyPr>
          <a:lstStyle/>
          <a:p>
            <a:pPr eaLnBrk="1" hangingPunct="1"/>
            <a:r>
              <a:rPr lang="en-US" dirty="0">
                <a:ea typeface="MS PGothic" panose="020B0600070205080204" charset="-128"/>
                <a:cs typeface="MS PGothic" panose="020B0600070205080204" charset="-128"/>
              </a:rPr>
              <a:t>Berkeley Restaurant Corpus: Laplace smoothed bigram counts</a:t>
            </a:r>
            <a:endParaRPr lang="en-US" dirty="0">
              <a:ea typeface="MS PGothic" panose="020B0600070205080204" charset="-128"/>
              <a:cs typeface="MS PGothic" panose="020B0600070205080204" charset="-128"/>
            </a:endParaRPr>
          </a:p>
        </p:txBody>
      </p:sp>
      <p:pic>
        <p:nvPicPr>
          <p:cNvPr id="5" name="Picture 4" descr="addone4"/>
          <p:cNvPicPr>
            <a:picLocks noChangeAspect="1" noChangeArrowheads="1"/>
          </p:cNvPicPr>
          <p:nvPr/>
        </p:nvPicPr>
        <p:blipFill>
          <a:blip r:embed="rId1"/>
          <a:srcRect/>
          <a:stretch>
            <a:fillRect/>
          </a:stretch>
        </p:blipFill>
        <p:spPr bwMode="auto">
          <a:xfrm>
            <a:off x="304800" y="1581150"/>
            <a:ext cx="8940800" cy="3180862"/>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Laplace-smoothed bigrams</a:t>
            </a:r>
            <a:endParaRPr lang="en-US" dirty="0">
              <a:ea typeface="MS PGothic" panose="020B0600070205080204" charset="-128"/>
              <a:cs typeface="MS PGothic" panose="020B0600070205080204" charset="-128"/>
            </a:endParaRPr>
          </a:p>
        </p:txBody>
      </p:sp>
      <p:pic>
        <p:nvPicPr>
          <p:cNvPr id="6" name="Picture 4" descr="addone6"/>
          <p:cNvPicPr>
            <a:picLocks noChangeAspect="1" noChangeArrowheads="1"/>
          </p:cNvPicPr>
          <p:nvPr/>
        </p:nvPicPr>
        <p:blipFill>
          <a:blip r:embed="rId1"/>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2"/>
          <a:srcRect/>
          <a:stretch>
            <a:fillRect/>
          </a:stretch>
        </p:blipFill>
        <p:spPr bwMode="auto">
          <a:xfrm>
            <a:off x="304800" y="2647950"/>
            <a:ext cx="8568505" cy="2313199"/>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Reconstituted counts</a:t>
            </a:r>
            <a:endParaRPr lang="en-US" dirty="0">
              <a:ea typeface="MS PGothic" panose="020B0600070205080204" charset="-128"/>
              <a:cs typeface="MS PGothic" panose="020B0600070205080204" charset="-128"/>
            </a:endParaRPr>
          </a:p>
        </p:txBody>
      </p:sp>
      <p:pic>
        <p:nvPicPr>
          <p:cNvPr id="6" name="Picture 4" descr="addone8"/>
          <p:cNvPicPr>
            <a:picLocks noChangeAspect="1" noChangeArrowheads="1"/>
          </p:cNvPicPr>
          <p:nvPr/>
        </p:nvPicPr>
        <p:blipFill>
          <a:blip r:embed="rId1"/>
          <a:srcRect t="7458"/>
          <a:stretch>
            <a:fillRect/>
          </a:stretch>
        </p:blipFill>
        <p:spPr bwMode="auto">
          <a:xfrm>
            <a:off x="1524000" y="1200150"/>
            <a:ext cx="5715635" cy="945515"/>
          </a:xfrm>
          <a:prstGeom prst="rect">
            <a:avLst/>
          </a:prstGeom>
          <a:noFill/>
          <a:ln w="9525">
            <a:noFill/>
            <a:miter lim="800000"/>
            <a:headEnd/>
            <a:tailEnd/>
          </a:ln>
        </p:spPr>
      </p:pic>
      <p:pic>
        <p:nvPicPr>
          <p:cNvPr id="7" name="Picture 5" descr="laplace3"/>
          <p:cNvPicPr>
            <a:picLocks noChangeAspect="1" noChangeArrowheads="1"/>
          </p:cNvPicPr>
          <p:nvPr/>
        </p:nvPicPr>
        <p:blipFill>
          <a:blip r:embed="rId2"/>
          <a:srcRect/>
          <a:stretch>
            <a:fillRect/>
          </a:stretch>
        </p:blipFill>
        <p:spPr bwMode="auto">
          <a:xfrm>
            <a:off x="304800" y="2326524"/>
            <a:ext cx="8534400" cy="284776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Compare with raw bigram counts</a:t>
            </a:r>
            <a:endParaRPr lang="en-US" dirty="0">
              <a:ea typeface="MS PGothic" panose="020B0600070205080204" charset="-128"/>
              <a:cs typeface="MS PGothic" panose="020B0600070205080204" charset="-128"/>
            </a:endParaRPr>
          </a:p>
        </p:txBody>
      </p:sp>
      <p:pic>
        <p:nvPicPr>
          <p:cNvPr id="5" name="Picture 4" descr="ber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p:spPr>
      </p:pic>
      <p:pic>
        <p:nvPicPr>
          <p:cNvPr id="6" name="Picture 5" descr="laplace3"/>
          <p:cNvPicPr>
            <a:picLocks noChangeAspect="1" noChangeArrowheads="1"/>
          </p:cNvPicPr>
          <p:nvPr/>
        </p:nvPicPr>
        <p:blipFill>
          <a:blip r:embed="rId2"/>
          <a:srcRect/>
          <a:stretch>
            <a:fillRect/>
          </a:stretch>
        </p:blipFill>
        <p:spPr bwMode="auto">
          <a:xfrm>
            <a:off x="1905000" y="3007678"/>
            <a:ext cx="6400800" cy="2135822"/>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endParaRPr lang="en-US" dirty="0"/>
          </a:p>
        </p:txBody>
      </p:sp>
      <p:sp>
        <p:nvSpPr>
          <p:cNvPr id="118787" name="Rectangle 3"/>
          <p:cNvSpPr>
            <a:spLocks noGrp="1" noChangeArrowheads="1"/>
          </p:cNvSpPr>
          <p:nvPr>
            <p:ph idx="1"/>
          </p:nvPr>
        </p:nvSpPr>
        <p:spPr/>
        <p:txBody>
          <a:bodyPr/>
          <a:lstStyle/>
          <a:p>
            <a:pPr eaLnBrk="1" hangingPunct="1"/>
            <a:r>
              <a:rPr lang="en-US" sz="2400" dirty="0">
                <a:latin typeface="Calibri" panose="020F0502020204030204" pitchFamily="34" charset="0"/>
              </a:rPr>
              <a:t>So add-1 isn’t used for N-grams: </a:t>
            </a:r>
            <a:endParaRPr lang="en-US" sz="2400" dirty="0">
              <a:latin typeface="Calibri" panose="020F0502020204030204" pitchFamily="34" charset="0"/>
            </a:endParaRPr>
          </a:p>
          <a:p>
            <a:pPr lvl="1"/>
            <a:r>
              <a:rPr lang="en-US" sz="2000" dirty="0">
                <a:latin typeface="Calibri" panose="020F0502020204030204" pitchFamily="34" charset="0"/>
              </a:rPr>
              <a:t>Generally we use interpolation or backoff instead</a:t>
            </a:r>
            <a:endParaRPr lang="en-US" sz="2000" dirty="0">
              <a:latin typeface="Calibri" panose="020F0502020204030204" pitchFamily="34" charset="0"/>
            </a:endParaRPr>
          </a:p>
          <a:p>
            <a:pPr eaLnBrk="1" hangingPunct="1"/>
            <a:r>
              <a:rPr lang="en-US" sz="2400" dirty="0">
                <a:latin typeface="Calibri" panose="020F0502020204030204" pitchFamily="34" charset="0"/>
              </a:rPr>
              <a:t>But add-1 is used to smooth other NLP models</a:t>
            </a:r>
            <a:endParaRPr lang="en-US" sz="2400" dirty="0">
              <a:latin typeface="Calibri" panose="020F0502020204030204" pitchFamily="34" charset="0"/>
            </a:endParaRPr>
          </a:p>
          <a:p>
            <a:pPr lvl="1"/>
            <a:r>
              <a:rPr lang="en-US" sz="2400" dirty="0">
                <a:latin typeface="Calibri" panose="020F0502020204030204" pitchFamily="34" charset="0"/>
              </a:rPr>
              <a:t>For text classification </a:t>
            </a:r>
            <a:endParaRPr lang="en-US" sz="2400" dirty="0">
              <a:latin typeface="Calibri" panose="020F0502020204030204" pitchFamily="34" charset="0"/>
            </a:endParaRPr>
          </a:p>
          <a:p>
            <a:pPr lvl="1" eaLnBrk="1" hangingPunct="1"/>
            <a:r>
              <a:rPr lang="en-US" sz="2400" dirty="0">
                <a:latin typeface="Calibri" panose="020F0502020204030204" pitchFamily="34" charset="0"/>
              </a:rPr>
              <a:t>In domains where the number of zeros isn’t so huge.</a:t>
            </a:r>
            <a:endParaRPr lang="en-US"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ea typeface="MS PGothic" panose="020B0600070205080204" charset="-128"/>
                <a:cs typeface="MS PGothic" panose="020B0600070205080204" charset="-128"/>
              </a:rPr>
              <a:t>Backoff</a:t>
            </a:r>
            <a:r>
              <a:rPr lang="en-US" dirty="0">
                <a:ea typeface="MS PGothic" panose="020B0600070205080204" charset="-128"/>
                <a:cs typeface="MS PGothic" panose="020B0600070205080204" charset="-128"/>
              </a:rPr>
              <a:t> and Interpolation</a:t>
            </a:r>
            <a:endParaRPr lang="en-US" dirty="0">
              <a:ea typeface="MS PGothic" panose="020B0600070205080204" charset="-128"/>
              <a:cs typeface="MS PGothic" panose="020B0600070205080204" charset="-128"/>
            </a:endParaRPr>
          </a:p>
        </p:txBody>
      </p:sp>
      <p:sp>
        <p:nvSpPr>
          <p:cNvPr id="57346" name="Rectangle 3"/>
          <p:cNvSpPr>
            <a:spLocks noGrp="1" noChangeArrowheads="1"/>
          </p:cNvSpPr>
          <p:nvPr>
            <p:ph idx="1"/>
          </p:nvPr>
        </p:nvSpPr>
        <p:spPr>
          <a:xfrm>
            <a:off x="822960" y="1200150"/>
            <a:ext cx="7863840" cy="3823648"/>
          </a:xfrm>
        </p:spPr>
        <p:txBody>
          <a:bodyPr>
            <a:normAutofit lnSpcReduction="10000"/>
          </a:bodyPr>
          <a:lstStyle/>
          <a:p>
            <a:pPr eaLnBrk="1" hangingPunct="1"/>
            <a:r>
              <a:rPr lang="en-US" dirty="0">
                <a:ea typeface="MS PGothic" panose="020B0600070205080204" charset="-128"/>
              </a:rPr>
              <a:t>Sometimes it helps to use </a:t>
            </a:r>
            <a:r>
              <a:rPr lang="en-US" b="1" dirty="0">
                <a:ea typeface="MS PGothic" panose="020B0600070205080204" charset="-128"/>
              </a:rPr>
              <a:t>less</a:t>
            </a:r>
            <a:r>
              <a:rPr lang="en-US" dirty="0">
                <a:ea typeface="MS PGothic" panose="020B0600070205080204" charset="-128"/>
              </a:rPr>
              <a:t> context</a:t>
            </a:r>
            <a:endParaRPr lang="en-US" altLang="ja-JP" dirty="0">
              <a:ea typeface="MS PGothic" panose="020B0600070205080204" charset="-128"/>
            </a:endParaRPr>
          </a:p>
          <a:p>
            <a:pPr lvl="1" eaLnBrk="1" hangingPunct="1"/>
            <a:r>
              <a:rPr lang="en-US" dirty="0">
                <a:ea typeface="MS PGothic" panose="020B0600070205080204" charset="-128"/>
              </a:rPr>
              <a:t>Condition on less context for contexts you know less </a:t>
            </a:r>
            <a:r>
              <a:rPr lang="en-US" altLang="ja-JP" dirty="0">
                <a:ea typeface="MS PGothic" panose="020B0600070205080204" charset="-128"/>
              </a:rPr>
              <a:t>about </a:t>
            </a:r>
            <a:endParaRPr lang="en-US" b="1" dirty="0">
              <a:ea typeface="MS PGothic" panose="020B0600070205080204" charset="-128"/>
            </a:endParaRPr>
          </a:p>
          <a:p>
            <a:pPr eaLnBrk="1" hangingPunct="1"/>
            <a:r>
              <a:rPr lang="en-US" b="1" dirty="0" err="1">
                <a:ea typeface="MS PGothic" panose="020B0600070205080204" charset="-128"/>
              </a:rPr>
              <a:t>Backoff</a:t>
            </a:r>
            <a:r>
              <a:rPr lang="en-US" b="1" dirty="0">
                <a:ea typeface="MS PGothic" panose="020B0600070205080204" charset="-128"/>
              </a:rPr>
              <a:t>: </a:t>
            </a:r>
            <a:endParaRPr lang="en-US" b="1" dirty="0">
              <a:ea typeface="MS PGothic" panose="020B0600070205080204" charset="-128"/>
            </a:endParaRPr>
          </a:p>
          <a:p>
            <a:pPr lvl="1"/>
            <a:r>
              <a:rPr lang="en-US" dirty="0">
                <a:ea typeface="MS PGothic" panose="020B0600070205080204" charset="-128"/>
              </a:rPr>
              <a:t>use trigram if you have good evidence,</a:t>
            </a:r>
            <a:endParaRPr lang="en-US" dirty="0">
              <a:ea typeface="MS PGothic" panose="020B0600070205080204" charset="-128"/>
            </a:endParaRPr>
          </a:p>
          <a:p>
            <a:pPr lvl="1"/>
            <a:r>
              <a:rPr lang="en-US" dirty="0">
                <a:ea typeface="MS PGothic" panose="020B0600070205080204" charset="-128"/>
              </a:rPr>
              <a:t>otherwise bigram, otherwise unigram</a:t>
            </a:r>
            <a:endParaRPr lang="en-US" dirty="0">
              <a:ea typeface="MS PGothic" panose="020B0600070205080204" charset="-128"/>
            </a:endParaRPr>
          </a:p>
          <a:p>
            <a:pPr eaLnBrk="1" hangingPunct="1"/>
            <a:r>
              <a:rPr lang="en-US" b="1" dirty="0">
                <a:ea typeface="MS PGothic" panose="020B0600070205080204" charset="-128"/>
              </a:rPr>
              <a:t>Interpolation: </a:t>
            </a:r>
            <a:endParaRPr lang="en-US" b="1" dirty="0">
              <a:ea typeface="MS PGothic" panose="020B0600070205080204" charset="-128"/>
            </a:endParaRPr>
          </a:p>
          <a:p>
            <a:pPr lvl="1"/>
            <a:r>
              <a:rPr lang="en-US" dirty="0">
                <a:ea typeface="MS PGothic" panose="020B0600070205080204" charset="-128"/>
              </a:rPr>
              <a:t>mix unigram, bigram, trigram</a:t>
            </a:r>
            <a:endParaRPr lang="en-US" dirty="0">
              <a:ea typeface="MS PGothic" panose="020B0600070205080204" charset="-128"/>
            </a:endParaRPr>
          </a:p>
          <a:p>
            <a:pPr lvl="1"/>
            <a:endParaRPr lang="en-US" dirty="0">
              <a:ea typeface="MS PGothic" panose="020B0600070205080204" charset="-128"/>
            </a:endParaRPr>
          </a:p>
          <a:p>
            <a:r>
              <a:rPr lang="en-US" dirty="0">
                <a:ea typeface="MS PGothic" panose="020B0600070205080204" charset="-128"/>
              </a:rPr>
              <a:t>Interpolation works better</a:t>
            </a:r>
            <a:endParaRPr lang="en-US" dirty="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endParaRPr lang="en-US" dirty="0"/>
          </a:p>
        </p:txBody>
      </p:sp>
      <p:sp>
        <p:nvSpPr>
          <p:cNvPr id="168963" name="Rectangle 3"/>
          <p:cNvSpPr>
            <a:spLocks noGrp="1" noChangeArrowheads="1"/>
          </p:cNvSpPr>
          <p:nvPr>
            <p:ph idx="1"/>
          </p:nvPr>
        </p:nvSpPr>
        <p:spPr/>
        <p:txBody>
          <a:bodyPr/>
          <a:lstStyle/>
          <a:p>
            <a:pPr eaLnBrk="1" hangingPunct="1"/>
            <a:r>
              <a:rPr lang="en-US" sz="2800" dirty="0">
                <a:latin typeface="Calibri" panose="020F0502020204030204" pitchFamily="34" charset="0"/>
              </a:rPr>
              <a:t>Simple interpolation</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a:p>
            <a:pPr marL="0" indent="0" eaLnBrk="1" hangingPunct="1">
              <a:buNone/>
            </a:pPr>
            <a:endParaRPr lang="en-US" sz="2800" dirty="0">
              <a:latin typeface="Calibri" panose="020F0502020204030204" pitchFamily="34" charset="0"/>
            </a:endParaRPr>
          </a:p>
          <a:p>
            <a:pPr eaLnBrk="1" hangingPunct="1"/>
            <a:r>
              <a:rPr lang="en-US" sz="2800" dirty="0">
                <a:latin typeface="Calibri" panose="020F0502020204030204" pitchFamily="34" charset="0"/>
              </a:rPr>
              <a:t>Lambdas conditional on context:</a:t>
            </a:r>
            <a:endParaRPr lang="en-US" sz="2800" dirty="0">
              <a:latin typeface="Calibri" panose="020F0502020204030204" pitchFamily="34" charset="0"/>
            </a:endParaRPr>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362200" y="1779044"/>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2"/>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9312" y="1868788"/>
            <a:ext cx="1331728" cy="81202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a:t>
            </a:r>
            <a:r>
              <a:rPr lang="en-US" dirty="0" err="1"/>
              <a:t>λs</a:t>
            </a:r>
            <a:r>
              <a:rPr lang="en-US" dirty="0"/>
              <a:t> for interpolation?</a:t>
            </a:r>
            <a:endParaRPr lang="en-US" dirty="0"/>
          </a:p>
        </p:txBody>
      </p:sp>
      <p:sp>
        <p:nvSpPr>
          <p:cNvPr id="171011" name="Rectangle 3"/>
          <p:cNvSpPr>
            <a:spLocks noGrp="1" noChangeArrowheads="1"/>
          </p:cNvSpPr>
          <p:nvPr>
            <p:ph idx="1"/>
          </p:nvPr>
        </p:nvSpPr>
        <p:spPr/>
        <p:txBody>
          <a:bodyPr>
            <a:normAutofit/>
          </a:bodyPr>
          <a:lstStyle/>
          <a:p>
            <a:pPr eaLnBrk="1" hangingPunct="1"/>
            <a:r>
              <a:rPr lang="en-US" dirty="0">
                <a:latin typeface="Calibri" panose="020F0502020204030204" pitchFamily="34" charset="0"/>
              </a:rPr>
              <a:t>Use a </a:t>
            </a:r>
            <a:r>
              <a:rPr lang="en-US" b="1" dirty="0">
                <a:latin typeface="Calibri" panose="020F0502020204030204" pitchFamily="34" charset="0"/>
              </a:rPr>
              <a:t>held-out</a:t>
            </a:r>
            <a:r>
              <a:rPr lang="en-US" dirty="0">
                <a:latin typeface="Calibri" panose="020F0502020204030204" pitchFamily="34" charset="0"/>
              </a:rPr>
              <a:t> corpus</a:t>
            </a:r>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r>
              <a:rPr lang="en-US" dirty="0">
                <a:latin typeface="Calibri" panose="020F0502020204030204" pitchFamily="34" charset="0"/>
              </a:rPr>
              <a:t>Choose </a:t>
            </a:r>
            <a:r>
              <a:rPr lang="en-US" dirty="0" err="1">
                <a:latin typeface="Calibri" panose="020F0502020204030204" pitchFamily="34" charset="0"/>
              </a:rPr>
              <a:t>λs</a:t>
            </a:r>
            <a:r>
              <a:rPr lang="en-US" dirty="0">
                <a:latin typeface="Calibri" panose="020F0502020204030204" pitchFamily="34" charset="0"/>
              </a:rPr>
              <a:t> to maximize probability of held-out data:</a:t>
            </a:r>
            <a:endParaRPr lang="en-US" dirty="0">
              <a:latin typeface="Calibri" panose="020F0502020204030204" pitchFamily="34" charset="0"/>
            </a:endParaRPr>
          </a:p>
          <a:p>
            <a:pPr lvl="1" eaLnBrk="1" hangingPunct="1"/>
            <a:r>
              <a:rPr lang="en-US" sz="2400" dirty="0">
                <a:latin typeface="Calibri" panose="020F0502020204030204" pitchFamily="34" charset="0"/>
              </a:rPr>
              <a:t>Fix the N-gram probabilities (on the training data)</a:t>
            </a:r>
            <a:endParaRPr lang="en-US" sz="2400" dirty="0">
              <a:latin typeface="Calibri" panose="020F0502020204030204" pitchFamily="34" charset="0"/>
            </a:endParaRPr>
          </a:p>
          <a:p>
            <a:pPr lvl="1"/>
            <a:r>
              <a:rPr lang="en-US" sz="2400" dirty="0">
                <a:latin typeface="Calibri" panose="020F0502020204030204" pitchFamily="34" charset="0"/>
              </a:rPr>
              <a:t>Then search for </a:t>
            </a:r>
            <a:r>
              <a:rPr lang="en-US" sz="2400" dirty="0" err="1">
                <a:latin typeface="Calibri" panose="020F0502020204030204" pitchFamily="34" charset="0"/>
              </a:rPr>
              <a:t>λs</a:t>
            </a:r>
            <a:r>
              <a:rPr lang="en-US" sz="2400" dirty="0">
                <a:latin typeface="Calibri" panose="020F0502020204030204" pitchFamily="34" charset="0"/>
              </a:rPr>
              <a:t> that give largest probability to held-out set</a:t>
            </a:r>
            <a:endParaRPr lang="en-US" sz="2400" dirty="0">
              <a:latin typeface="Calibri" panose="020F0502020204030204" pitchFamily="34" charset="0"/>
            </a:endParaRPr>
          </a:p>
          <a:p>
            <a:pPr lvl="1" eaLnBrk="1" hangingPunct="1"/>
            <a:endParaRPr lang="en-US" sz="2400" dirty="0">
              <a:latin typeface="Calibri" panose="020F0502020204030204" pitchFamily="34"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Training Data</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Held-Out Data</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Test </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endParaRPr lang="en-US" dirty="0"/>
          </a:p>
        </p:txBody>
      </p:sp>
      <p:sp>
        <p:nvSpPr>
          <p:cNvPr id="3" name="Content Placeholder 2"/>
          <p:cNvSpPr>
            <a:spLocks noGrp="1"/>
          </p:cNvSpPr>
          <p:nvPr>
            <p:ph idx="1"/>
          </p:nvPr>
        </p:nvSpPr>
        <p:spPr>
          <a:xfrm>
            <a:off x="822960" y="1200150"/>
            <a:ext cx="8016240" cy="3429000"/>
          </a:xfrm>
        </p:spPr>
        <p:txBody>
          <a:bodyPr>
            <a:normAutofit/>
          </a:bodyPr>
          <a:lstStyle/>
          <a:p>
            <a:pPr marL="0" indent="0">
              <a:buNone/>
            </a:pPr>
            <a:r>
              <a:rPr lang="en-US" dirty="0">
                <a:solidFill>
                  <a:schemeClr val="tx1"/>
                </a:solidFill>
              </a:rPr>
              <a:t>It's how </a:t>
            </a:r>
            <a:r>
              <a:rPr lang="en-US" b="1" dirty="0">
                <a:solidFill>
                  <a:schemeClr val="tx1"/>
                </a:solidFill>
              </a:rPr>
              <a:t>large language models (LLMs) </a:t>
            </a:r>
            <a:r>
              <a:rPr lang="en-US" dirty="0">
                <a:solidFill>
                  <a:schemeClr val="tx1"/>
                </a:solidFill>
              </a:rPr>
              <a:t>work!</a:t>
            </a:r>
            <a:endParaRPr lang="en-US" dirty="0">
              <a:solidFill>
                <a:schemeClr val="tx1"/>
              </a:solidFill>
            </a:endParaRPr>
          </a:p>
          <a:p>
            <a:pPr marL="0" indent="0">
              <a:buNone/>
            </a:pPr>
            <a:r>
              <a:rPr lang="en-US" dirty="0">
                <a:solidFill>
                  <a:schemeClr val="tx1"/>
                </a:solidFill>
              </a:rPr>
              <a:t>LLMs are </a:t>
            </a:r>
            <a:r>
              <a:rPr lang="en-US" b="1" dirty="0">
                <a:solidFill>
                  <a:schemeClr val="tx1"/>
                </a:solidFill>
              </a:rPr>
              <a:t>trained</a:t>
            </a:r>
            <a:r>
              <a:rPr lang="en-US" dirty="0">
                <a:solidFill>
                  <a:schemeClr val="tx1"/>
                </a:solidFill>
              </a:rPr>
              <a:t> to predict words</a:t>
            </a:r>
            <a:endParaRPr lang="en-US" dirty="0">
              <a:solidFill>
                <a:schemeClr val="tx1"/>
              </a:solidFill>
            </a:endParaRPr>
          </a:p>
          <a:p>
            <a:pPr marL="405130" indent="-225425">
              <a:buFont typeface="Arial" panose="020B0604020202020204" pitchFamily="34" charset="0"/>
              <a:buChar char="•"/>
            </a:pPr>
            <a:r>
              <a:rPr lang="en-US" sz="2400" dirty="0">
                <a:solidFill>
                  <a:schemeClr val="tx1"/>
                </a:solidFill>
              </a:rPr>
              <a:t>Left-to-right (autoregressive) LMs learn to predict next word</a:t>
            </a:r>
            <a:endParaRPr lang="en-US" sz="2400" dirty="0">
              <a:solidFill>
                <a:schemeClr val="tx1"/>
              </a:solidFill>
            </a:endParaRPr>
          </a:p>
          <a:p>
            <a:pPr marL="0" indent="0">
              <a:buNone/>
            </a:pPr>
            <a:r>
              <a:rPr lang="en-US" dirty="0">
                <a:solidFill>
                  <a:schemeClr val="tx1"/>
                </a:solidFill>
              </a:rPr>
              <a:t>LLMs </a:t>
            </a:r>
            <a:r>
              <a:rPr lang="en-US" b="1" dirty="0">
                <a:solidFill>
                  <a:schemeClr val="tx1"/>
                </a:solidFill>
              </a:rPr>
              <a:t>generate</a:t>
            </a:r>
            <a:r>
              <a:rPr lang="en-US" dirty="0">
                <a:solidFill>
                  <a:schemeClr val="tx1"/>
                </a:solidFill>
              </a:rPr>
              <a:t> text by predicting words</a:t>
            </a:r>
            <a:endParaRPr lang="en-US" dirty="0">
              <a:solidFill>
                <a:schemeClr val="tx1"/>
              </a:solidFill>
            </a:endParaRPr>
          </a:p>
          <a:p>
            <a:pPr lvl="1">
              <a:buFont typeface="Arial" panose="020B0604020202020204" pitchFamily="34" charset="0"/>
              <a:buChar char="•"/>
            </a:pPr>
            <a:r>
              <a:rPr lang="en-US" dirty="0">
                <a:solidFill>
                  <a:schemeClr val="tx1"/>
                </a:solidFill>
              </a:rPr>
              <a:t>By predicting the next word over and over again</a:t>
            </a:r>
            <a:endParaRPr lang="en-US" dirty="0">
              <a:solidFill>
                <a:schemeClr val="tx1"/>
              </a:solidFill>
            </a:endParaRPr>
          </a:p>
          <a:p>
            <a:pPr marL="0" inden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Backoff</a:t>
            </a:r>
            <a:endParaRPr lang="en-US" dirty="0"/>
          </a:p>
        </p:txBody>
      </p:sp>
      <p:sp>
        <p:nvSpPr>
          <p:cNvPr id="3" name="Content Placeholder 2"/>
          <p:cNvSpPr>
            <a:spLocks noGrp="1"/>
          </p:cNvSpPr>
          <p:nvPr>
            <p:ph idx="1"/>
          </p:nvPr>
        </p:nvSpPr>
        <p:spPr>
          <a:xfrm>
            <a:off x="822960" y="1200150"/>
            <a:ext cx="7940040" cy="3429000"/>
          </a:xfrm>
        </p:spPr>
        <p:txBody>
          <a:bodyPr>
            <a:normAutofit fontScale="92500" lnSpcReduction="10000"/>
          </a:bodyPr>
          <a:lstStyle/>
          <a:p>
            <a:pPr marL="62230" lvl="1" indent="0">
              <a:buNone/>
            </a:pPr>
            <a:r>
              <a:rPr lang="en-US" sz="2800" dirty="0"/>
              <a:t>Suppose you want:</a:t>
            </a:r>
            <a:endParaRPr lang="en-US" sz="2800" dirty="0"/>
          </a:p>
          <a:p>
            <a:pPr marL="1548130" lvl="1" indent="0">
              <a:buNone/>
            </a:pPr>
            <a:r>
              <a:rPr lang="en-US" sz="2800" dirty="0">
                <a:solidFill>
                  <a:srgbClr val="0200FF"/>
                </a:solidFill>
              </a:rPr>
              <a:t>P(pancakes| delicious soufflé)</a:t>
            </a:r>
            <a:endParaRPr lang="en-US" sz="2800" dirty="0">
              <a:solidFill>
                <a:srgbClr val="0200FF"/>
              </a:solidFill>
            </a:endParaRPr>
          </a:p>
          <a:p>
            <a:r>
              <a:rPr lang="en-US" dirty="0"/>
              <a:t>If the trigram probability is 0, use the bigram</a:t>
            </a:r>
            <a:endParaRPr lang="en-US" dirty="0"/>
          </a:p>
          <a:p>
            <a:pPr marL="1485900" indent="0"/>
            <a:r>
              <a:rPr lang="en-US" dirty="0">
                <a:solidFill>
                  <a:srgbClr val="0200FF"/>
                </a:solidFill>
              </a:rPr>
              <a:t>P(pancakes| soufflé)</a:t>
            </a:r>
            <a:endParaRPr lang="en-US" dirty="0"/>
          </a:p>
          <a:p>
            <a:r>
              <a:rPr lang="en-US" dirty="0"/>
              <a:t>If the bigram probability is 0, use the unigram</a:t>
            </a:r>
            <a:endParaRPr lang="en-US" dirty="0"/>
          </a:p>
          <a:p>
            <a:pPr marL="1485900" indent="0"/>
            <a:r>
              <a:rPr lang="en-US" dirty="0">
                <a:solidFill>
                  <a:srgbClr val="0200FF"/>
                </a:solidFill>
              </a:rPr>
              <a:t>P(pancakes)</a:t>
            </a:r>
            <a:endParaRPr lang="en-US" dirty="0"/>
          </a:p>
          <a:p>
            <a:pPr marL="0" indent="0">
              <a:buNone/>
            </a:pPr>
            <a:r>
              <a:rPr lang="en-US" dirty="0"/>
              <a:t>Complication: need to discount the higher-order </a:t>
            </a:r>
            <a:r>
              <a:rPr lang="en-US" dirty="0" err="1"/>
              <a:t>ngram</a:t>
            </a:r>
            <a:r>
              <a:rPr lang="en-US" dirty="0"/>
              <a:t> so probabilities don't sum higher than 1 (e.g., Katz backoff)</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Stupid Backoff</a:t>
            </a:r>
            <a:endParaRPr lang="en-US" dirty="0"/>
          </a:p>
        </p:txBody>
      </p:sp>
      <p:sp>
        <p:nvSpPr>
          <p:cNvPr id="3" name="Content Placeholder 2"/>
          <p:cNvSpPr>
            <a:spLocks noGrp="1"/>
          </p:cNvSpPr>
          <p:nvPr>
            <p:ph idx="1"/>
          </p:nvPr>
        </p:nvSpPr>
        <p:spPr/>
        <p:txBody>
          <a:bodyPr/>
          <a:lstStyle/>
          <a:p>
            <a:r>
              <a:rPr lang="en-US" sz="2800" dirty="0"/>
              <a:t>Backoff without discounting (not a true probability)</a:t>
            </a:r>
            <a:endParaRPr lang="en-US" sz="2800" dirty="0"/>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S PGothic" panose="020B0600070205080204" charset="-128"/>
              </a:rPr>
            </a:fld>
            <a:endParaRPr kumimoji="0" lang="en-US" sz="1400" b="0" i="0" u="none" strike="noStrike" kern="1200" cap="none" spc="0" normalizeH="0" baseline="0" noProof="0">
              <a:ln>
                <a:noFill/>
              </a:ln>
              <a:solidFill>
                <a:prstClr val="black"/>
              </a:solidFill>
              <a:effectLst/>
              <a:uLnTx/>
              <a:uFillTx/>
              <a:latin typeface="Calibri" panose="020F0502020204030204"/>
              <a:ea typeface="MS PGothic" panose="020B0600070205080204" charset="-128"/>
            </a:endParaRPr>
          </a:p>
        </p:txBody>
      </p:sp>
      <p:graphicFrame>
        <p:nvGraphicFramePr>
          <p:cNvPr id="5" name="Object 4"/>
          <p:cNvGraphicFramePr>
            <a:graphicFrameLocks noChangeAspect="1"/>
          </p:cNvGraphicFramePr>
          <p:nvPr/>
        </p:nvGraphicFramePr>
        <p:xfrm>
          <a:off x="1301750" y="2190750"/>
          <a:ext cx="5861050" cy="1524000"/>
        </p:xfrm>
        <a:graphic>
          <a:graphicData uri="http://schemas.openxmlformats.org/presentationml/2006/ole">
            <mc:AlternateContent xmlns:mc="http://schemas.openxmlformats.org/markup-compatibility/2006">
              <mc:Choice xmlns:v="urn:schemas-microsoft-com:vml" Requires="v">
                <p:oleObj spid="_x0000_s6" name="Equation" r:id="rId1" imgW="3173095" imgH="822960" progId="Equation.3">
                  <p:embed/>
                </p:oleObj>
              </mc:Choice>
              <mc:Fallback>
                <p:oleObj name="Equation" r:id="rId1" imgW="3173095" imgH="822960" progId="Equation.3">
                  <p:embed/>
                  <p:pic>
                    <p:nvPicPr>
                      <p:cNvPr id="0" name="Object 4"/>
                      <p:cNvPicPr/>
                      <p:nvPr/>
                    </p:nvPicPr>
                    <p:blipFill>
                      <a:blip r:embed="rId2"/>
                      <a:stretch>
                        <a:fillRect/>
                      </a:stretch>
                    </p:blipFill>
                    <p:spPr>
                      <a:xfrm>
                        <a:off x="1301750" y="2190750"/>
                        <a:ext cx="5861050" cy="15240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1371600" y="4171950"/>
          <a:ext cx="2106612" cy="742950"/>
        </p:xfrm>
        <a:graphic>
          <a:graphicData uri="http://schemas.openxmlformats.org/presentationml/2006/ole">
            <mc:AlternateContent xmlns:mc="http://schemas.openxmlformats.org/markup-compatibility/2006">
              <mc:Choice xmlns:v="urn:schemas-microsoft-com:vml" Requires="v">
                <p:oleObj spid="_x0000_s8" name="Equation" r:id="rId3" imgW="1115695" imgH="393065" progId="Equation.3">
                  <p:embed/>
                </p:oleObj>
              </mc:Choice>
              <mc:Fallback>
                <p:oleObj name="Equation" r:id="rId3" imgW="1115695" imgH="393065" progId="Equation.3">
                  <p:embed/>
                  <p:pic>
                    <p:nvPicPr>
                      <p:cNvPr id="0" name="Object 5"/>
                      <p:cNvPicPr/>
                      <p:nvPr/>
                    </p:nvPicPr>
                    <p:blipFill>
                      <a:blip r:embed="rId4"/>
                      <a:stretch>
                        <a:fillRect/>
                      </a:stretch>
                    </p:blipFill>
                    <p:spPr>
                      <a:xfrm>
                        <a:off x="1371600" y="4171950"/>
                        <a:ext cx="2106612" cy="742950"/>
                      </a:xfrm>
                      <a:prstGeom prst="rect">
                        <a:avLst/>
                      </a:prstGeom>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Interpolation and Backoff</a:t>
            </a:r>
            <a:endParaRPr lang="en-US" dirty="0">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Language Modeling (LM) more formally</a:t>
            </a:r>
            <a:endParaRPr lang="en-US" dirty="0"/>
          </a:p>
        </p:txBody>
      </p:sp>
      <p:sp>
        <p:nvSpPr>
          <p:cNvPr id="63491" name="Rectangle 3"/>
          <p:cNvSpPr>
            <a:spLocks noGrp="1" noChangeArrowheads="1"/>
          </p:cNvSpPr>
          <p:nvPr>
            <p:ph idx="1"/>
          </p:nvPr>
        </p:nvSpPr>
        <p:spPr/>
        <p:txBody>
          <a:bodyPr>
            <a:normAutofit/>
          </a:bodyPr>
          <a:lstStyle/>
          <a:p>
            <a:pPr eaLnBrk="1" hangingPunct="1"/>
            <a:r>
              <a:rPr lang="en-US" sz="2800" dirty="0">
                <a:latin typeface="Calibri" panose="020F0502020204030204" pitchFamily="34" charset="0"/>
              </a:rPr>
              <a:t>Goal: compute the probability of a sentence or sequence of words W:</a:t>
            </a:r>
            <a:endParaRPr lang="en-US" sz="2800" dirty="0">
              <a:latin typeface="Calibri" panose="020F0502020204030204" pitchFamily="34" charset="0"/>
            </a:endParaRPr>
          </a:p>
          <a:p>
            <a:pPr lvl="1" eaLnBrk="1" hangingPunct="1">
              <a:buNone/>
            </a:pPr>
            <a:r>
              <a:rPr lang="en-US" sz="2800" dirty="0">
                <a:latin typeface="Calibri" panose="020F0502020204030204" pitchFamily="34" charset="0"/>
              </a:rPr>
              <a:t>     </a:t>
            </a:r>
            <a:r>
              <a:rPr lang="en-US" dirty="0">
                <a:latin typeface="Calibri" panose="020F0502020204030204" pitchFamily="34" charset="0"/>
              </a:rPr>
              <a:t>P(W) = P(w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3</a:t>
            </a:r>
            <a:r>
              <a:rPr lang="en-US" dirty="0">
                <a:latin typeface="Calibri" panose="020F0502020204030204" pitchFamily="34" charset="0"/>
              </a:rPr>
              <a:t>,w</a:t>
            </a:r>
            <a:r>
              <a:rPr lang="en-US" baseline="-25000" dirty="0">
                <a:latin typeface="Calibri" panose="020F0502020204030204" pitchFamily="34" charset="0"/>
              </a:rPr>
              <a:t>4</a:t>
            </a:r>
            <a:r>
              <a:rPr lang="en-US" dirty="0">
                <a:latin typeface="Calibri" panose="020F0502020204030204" pitchFamily="34" charset="0"/>
              </a:rPr>
              <a:t>,w</a:t>
            </a:r>
            <a:r>
              <a:rPr lang="en-US" baseline="-25000" dirty="0">
                <a:latin typeface="Calibri" panose="020F0502020204030204" pitchFamily="34" charset="0"/>
              </a:rPr>
              <a:t>5</a:t>
            </a:r>
            <a:r>
              <a:rPr lang="en-US" dirty="0">
                <a:latin typeface="Calibri" panose="020F0502020204030204" pitchFamily="34" charset="0"/>
              </a:rPr>
              <a:t>…</a:t>
            </a:r>
            <a:r>
              <a:rPr lang="en-US" dirty="0" err="1">
                <a:latin typeface="Calibri" panose="020F0502020204030204" pitchFamily="34" charset="0"/>
              </a:rPr>
              <a:t>w</a:t>
            </a:r>
            <a:r>
              <a:rPr lang="en-US" baseline="-25000" dirty="0" err="1">
                <a:latin typeface="Calibri" panose="020F0502020204030204" pitchFamily="34" charset="0"/>
              </a:rPr>
              <a:t>n</a:t>
            </a:r>
            <a:r>
              <a:rPr lang="en-US" dirty="0">
                <a:latin typeface="Calibri" panose="020F0502020204030204" pitchFamily="34" charset="0"/>
              </a:rPr>
              <a:t>)</a:t>
            </a:r>
            <a:endParaRPr lang="en-US" dirty="0">
              <a:latin typeface="Calibri" panose="020F0502020204030204" pitchFamily="34" charset="0"/>
            </a:endParaRPr>
          </a:p>
          <a:p>
            <a:pPr eaLnBrk="1" hangingPunct="1"/>
            <a:r>
              <a:rPr lang="en-US" sz="2800" dirty="0">
                <a:latin typeface="Calibri" panose="020F0502020204030204" pitchFamily="34" charset="0"/>
              </a:rPr>
              <a:t>Related task: probability of an upcoming word:</a:t>
            </a:r>
            <a:endParaRPr lang="en-US" sz="2800" dirty="0">
              <a:latin typeface="Calibri" panose="020F0502020204030204" pitchFamily="34" charset="0"/>
            </a:endParaRPr>
          </a:p>
          <a:p>
            <a:pPr lvl="1">
              <a:buNone/>
            </a:pPr>
            <a:r>
              <a:rPr lang="en-US" dirty="0">
                <a:latin typeface="Calibri" panose="020F0502020204030204" pitchFamily="34" charset="0"/>
              </a:rPr>
              <a:t>      P(w</a:t>
            </a:r>
            <a:r>
              <a:rPr lang="en-US" baseline="-25000" dirty="0">
                <a:latin typeface="Calibri" panose="020F0502020204030204" pitchFamily="34" charset="0"/>
              </a:rPr>
              <a:t>5</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3</a:t>
            </a:r>
            <a:r>
              <a:rPr lang="en-US" dirty="0">
                <a:latin typeface="Calibri" panose="020F0502020204030204" pitchFamily="34" charset="0"/>
              </a:rPr>
              <a:t>,w</a:t>
            </a:r>
            <a:r>
              <a:rPr lang="en-US" baseline="-25000" dirty="0">
                <a:latin typeface="Calibri" panose="020F0502020204030204" pitchFamily="34" charset="0"/>
              </a:rPr>
              <a:t>4</a:t>
            </a:r>
            <a:r>
              <a:rPr lang="en-US" dirty="0">
                <a:latin typeface="Calibri" panose="020F0502020204030204" pitchFamily="34" charset="0"/>
              </a:rPr>
              <a:t>)  or P(w</a:t>
            </a:r>
            <a:r>
              <a:rPr lang="en-US" baseline="-25000" dirty="0">
                <a:latin typeface="Calibri" panose="020F0502020204030204" pitchFamily="34" charset="0"/>
              </a:rPr>
              <a:t>n</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n-1</a:t>
            </a:r>
            <a:r>
              <a:rPr lang="en-US" dirty="0">
                <a:latin typeface="Calibri" panose="020F0502020204030204" pitchFamily="34" charset="0"/>
              </a:rPr>
              <a:t>)</a:t>
            </a:r>
            <a:endParaRPr lang="en-US" dirty="0">
              <a:latin typeface="Calibri" panose="020F0502020204030204" pitchFamily="34" charset="0"/>
            </a:endParaRPr>
          </a:p>
          <a:p>
            <a:pPr eaLnBrk="1" hangingPunct="1"/>
            <a:r>
              <a:rPr lang="en-US" dirty="0">
                <a:latin typeface="Calibri" panose="020F0502020204030204" pitchFamily="34" charset="0"/>
              </a:rPr>
              <a:t>An LM </a:t>
            </a:r>
            <a:r>
              <a:rPr lang="en-US" sz="2800" dirty="0">
                <a:latin typeface="Calibri" panose="020F0502020204030204" pitchFamily="34" charset="0"/>
              </a:rPr>
              <a:t>computes either of these:</a:t>
            </a:r>
            <a:endParaRPr lang="en-US" sz="2800" dirty="0">
              <a:latin typeface="Calibri" panose="020F0502020204030204" pitchFamily="34" charset="0"/>
            </a:endParaRPr>
          </a:p>
          <a:p>
            <a:pPr lvl="1" eaLnBrk="1" hangingPunct="1">
              <a:buNone/>
            </a:pPr>
            <a:r>
              <a:rPr lang="en-US" dirty="0">
                <a:latin typeface="Calibri" panose="020F0502020204030204" pitchFamily="34" charset="0"/>
              </a:rPr>
              <a:t>          P(W)     or     P(w</a:t>
            </a:r>
            <a:r>
              <a:rPr lang="en-US" baseline="-25000" dirty="0">
                <a:latin typeface="Calibri" panose="020F0502020204030204" pitchFamily="34" charset="0"/>
              </a:rPr>
              <a:t>n</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n-1</a:t>
            </a:r>
            <a:r>
              <a:rPr lang="en-US" dirty="0">
                <a:latin typeface="Calibri" panose="020F0502020204030204" pitchFamily="34" charset="0"/>
              </a:rPr>
              <a:t>)</a:t>
            </a:r>
            <a:endParaRPr lang="en-US"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endParaRPr lang="en-US"/>
          </a:p>
        </p:txBody>
      </p:sp>
      <p:sp>
        <p:nvSpPr>
          <p:cNvPr id="71683" name="Rectangle 3"/>
          <p:cNvSpPr>
            <a:spLocks noGrp="1" noChangeArrowheads="1"/>
          </p:cNvSpPr>
          <p:nvPr>
            <p:ph idx="1"/>
          </p:nvPr>
        </p:nvSpPr>
        <p:spPr/>
        <p:txBody>
          <a:bodyPr>
            <a:normAutofit fontScale="92500" lnSpcReduction="20000"/>
          </a:bodyPr>
          <a:lstStyle/>
          <a:p>
            <a:pPr eaLnBrk="1" hangingPunct="1"/>
            <a:r>
              <a:rPr lang="en-US" dirty="0">
                <a:latin typeface="Calibri" panose="020F0502020204030204" pitchFamily="34" charset="0"/>
              </a:rPr>
              <a:t>Could we just count and divide?</a:t>
            </a:r>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r>
              <a:rPr lang="en-US" sz="2400" dirty="0">
                <a:latin typeface="Calibri" panose="020F0502020204030204" pitchFamily="34" charset="0"/>
              </a:rPr>
              <a:t>No!  Too many possible sentences!</a:t>
            </a:r>
            <a:endParaRPr lang="en-US" sz="2400" dirty="0">
              <a:latin typeface="Calibri" panose="020F0502020204030204" pitchFamily="34" charset="0"/>
            </a:endParaRPr>
          </a:p>
          <a:p>
            <a:pPr eaLnBrk="1" hangingPunct="1"/>
            <a:r>
              <a:rPr lang="en-US" sz="2400" dirty="0">
                <a:latin typeface="Calibri" panose="020F0502020204030204" pitchFamily="34" charset="0"/>
              </a:rPr>
              <a:t>We’ll never see enough data for estimating these</a:t>
            </a:r>
            <a:endParaRPr lang="en-US" sz="2400" dirty="0">
              <a:latin typeface="Calibri" panose="020F0502020204030204" pitchFamily="34" charset="0"/>
            </a:endParaRPr>
          </a:p>
          <a:p>
            <a:pPr eaLnBrk="1" hangingPunct="1"/>
            <a:endParaRPr lang="en-US" dirty="0">
              <a:latin typeface="Calibri" panose="020F0502020204030204" pitchFamily="34" charset="0"/>
            </a:endParaRPr>
          </a:p>
          <a:p>
            <a:pPr lvl="1" eaLnBrk="1" hangingPunct="1"/>
            <a:endParaRPr lang="en-US" dirty="0">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366520" y="2244090"/>
            <a:ext cx="5613400" cy="763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r>
              <a:rPr lang="en-US" dirty="0"/>
              <a:t>How to compute P(W)  or P(w</a:t>
            </a:r>
            <a:r>
              <a:rPr lang="en-US" baseline="-25000" dirty="0"/>
              <a:t>n</a:t>
            </a:r>
            <a:r>
              <a:rPr lang="en-US" dirty="0"/>
              <a:t>|w</a:t>
            </a:r>
            <a:r>
              <a:rPr lang="en-US" baseline="-25000" dirty="0"/>
              <a:t>1</a:t>
            </a:r>
            <a:r>
              <a:rPr lang="en-US" dirty="0"/>
              <a:t>, …w</a:t>
            </a:r>
            <a:r>
              <a:rPr lang="en-US" baseline="-25000" dirty="0"/>
              <a:t>n-1</a:t>
            </a:r>
            <a:r>
              <a:rPr lang="en-US" dirty="0"/>
              <a:t>)</a:t>
            </a:r>
            <a:endParaRPr lang="en-US" dirty="0"/>
          </a:p>
        </p:txBody>
      </p:sp>
      <p:sp>
        <p:nvSpPr>
          <p:cNvPr id="65539" name="Rectangle 3"/>
          <p:cNvSpPr>
            <a:spLocks noGrp="1" noChangeArrowheads="1"/>
          </p:cNvSpPr>
          <p:nvPr>
            <p:ph idx="1"/>
          </p:nvPr>
        </p:nvSpPr>
        <p:spPr>
          <a:xfrm>
            <a:off x="822960" y="1200150"/>
            <a:ext cx="8016240" cy="3429000"/>
          </a:xfrm>
        </p:spPr>
        <p:txBody>
          <a:bodyPr/>
          <a:lstStyle/>
          <a:p>
            <a:pPr eaLnBrk="1" hangingPunct="1"/>
            <a:r>
              <a:rPr lang="en-US" dirty="0">
                <a:latin typeface="Calibri" panose="020F0502020204030204" pitchFamily="34" charset="0"/>
              </a:rPr>
              <a:t>How to compute the joint probability P(W):</a:t>
            </a:r>
            <a:endParaRPr lang="en-US" dirty="0">
              <a:latin typeface="Calibri" panose="020F0502020204030204" pitchFamily="34" charset="0"/>
            </a:endParaRPr>
          </a:p>
          <a:p>
            <a:pPr eaLnBrk="1" hangingPunct="1"/>
            <a:endParaRPr lang="en-US" dirty="0">
              <a:latin typeface="Calibri" panose="020F0502020204030204" pitchFamily="34" charset="0"/>
            </a:endParaRPr>
          </a:p>
          <a:p>
            <a:pPr marL="151130" lvl="1" indent="0" eaLnBrk="1" hangingPunct="1">
              <a:buNone/>
            </a:pPr>
            <a:r>
              <a:rPr lang="en-US" dirty="0">
                <a:latin typeface="Calibri" panose="020F0502020204030204" pitchFamily="34" charset="0"/>
              </a:rPr>
              <a:t>P(The, cat, sat, on, the, mat)</a:t>
            </a:r>
            <a:endParaRPr lang="en-US" dirty="0">
              <a:latin typeface="Calibri" panose="020F0502020204030204" pitchFamily="34" charset="0"/>
            </a:endParaRPr>
          </a:p>
          <a:p>
            <a:pPr lvl="1" eaLnBrk="1" hangingPunct="1"/>
            <a:endParaRPr lang="en-US" dirty="0">
              <a:latin typeface="Calibri" panose="020F0502020204030204" pitchFamily="34" charset="0"/>
            </a:endParaRPr>
          </a:p>
          <a:p>
            <a:pPr eaLnBrk="1" hangingPunct="1"/>
            <a:r>
              <a:rPr lang="en-US" dirty="0">
                <a:latin typeface="Calibri" panose="020F0502020204030204" pitchFamily="34" charset="0"/>
              </a:rPr>
              <a:t>Intuition: let’s rely on the Chain Rule of Probability</a:t>
            </a:r>
            <a:endParaRPr lang="en-US" dirty="0">
              <a:latin typeface="Calibri" panose="020F0502020204030204" pitchFamily="34"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13114</Words>
  <Application>WPS Presentation</Application>
  <PresentationFormat>On-screen Show (16:9)</PresentationFormat>
  <Paragraphs>636</Paragraphs>
  <Slides>62</Slides>
  <Notes>67</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9</vt:i4>
      </vt:variant>
      <vt:variant>
        <vt:lpstr>幻灯片标题</vt:lpstr>
      </vt:variant>
      <vt:variant>
        <vt:i4>62</vt:i4>
      </vt:variant>
    </vt:vector>
  </HeadingPairs>
  <TitlesOfParts>
    <vt:vector size="94" baseType="lpstr">
      <vt:lpstr>Arial</vt:lpstr>
      <vt:lpstr>SimSun</vt:lpstr>
      <vt:lpstr>Wingdings</vt:lpstr>
      <vt:lpstr>Lucida Sans</vt:lpstr>
      <vt:lpstr>MS PGothic</vt:lpstr>
      <vt:lpstr>Calibri</vt:lpstr>
      <vt:lpstr>Times</vt:lpstr>
      <vt:lpstr>Times New Roman</vt:lpstr>
      <vt:lpstr>Tahoma</vt:lpstr>
      <vt:lpstr>var(--sds-font-family-01)</vt:lpstr>
      <vt:lpstr>Liberation Mono</vt:lpstr>
      <vt:lpstr>DDG_ProximaNova</vt:lpstr>
      <vt:lpstr>Symbol</vt:lpstr>
      <vt:lpstr>Calibri Light</vt:lpstr>
      <vt:lpstr>Microsoft YaHei</vt:lpstr>
      <vt:lpstr>Arial Unicode MS</vt:lpstr>
      <vt:lpstr>Calibri</vt:lpstr>
      <vt:lpstr>Courier New</vt:lpstr>
      <vt:lpstr>Courier</vt:lpstr>
      <vt:lpstr>NimbusRomNo9L</vt:lpstr>
      <vt:lpstr>Calibri (Headings)</vt:lpstr>
      <vt:lpstr>Wingdings</vt:lpstr>
      <vt:lpstr>Retrospect</vt:lpstr>
      <vt:lpstr>Equation.3</vt:lpstr>
      <vt:lpstr>Equation.3</vt:lpstr>
      <vt:lpstr>Equation.3</vt:lpstr>
      <vt:lpstr>Equation.3</vt:lpstr>
      <vt:lpstr>Equation.3</vt:lpstr>
      <vt:lpstr>Equation.3</vt:lpstr>
      <vt:lpstr>Equation.3</vt:lpstr>
      <vt:lpstr>Equation.3</vt:lpstr>
      <vt:lpstr>Equation.3</vt:lpstr>
      <vt:lpstr> N-gram Language Modeling</vt:lpstr>
      <vt:lpstr>Predicting words</vt:lpstr>
      <vt:lpstr>Language Models</vt:lpstr>
      <vt:lpstr>probability to each potential next word</vt:lpstr>
      <vt:lpstr>Why word prediction?</vt:lpstr>
      <vt:lpstr>Why word prediction?</vt:lpstr>
      <vt:lpstr>Language Modeling (LM) more formally</vt:lpstr>
      <vt:lpstr>How to estimate these probabilities</vt:lpstr>
      <vt:lpstr>How to compute P(W)  or P(wn|w1, …wn-1)</vt:lpstr>
      <vt:lpstr>Reminder: The Chain Rule</vt:lpstr>
      <vt:lpstr>The Chain Rule applied to compute joint probability of words in sentence</vt:lpstr>
      <vt:lpstr>Markov Assumption</vt:lpstr>
      <vt:lpstr>Bigram Markov Assumption</vt:lpstr>
      <vt:lpstr>Simplest case: Unigram model</vt:lpstr>
      <vt:lpstr>Bigram model</vt:lpstr>
      <vt:lpstr>Problems with N-gram models</vt:lpstr>
      <vt:lpstr>Why N-gram models?</vt:lpstr>
      <vt:lpstr> N-gram Language Modeling</vt:lpstr>
      <vt:lpstr> N-gram Language Modeling</vt:lpstr>
      <vt:lpstr>Estimating bigram probabilities</vt:lpstr>
      <vt:lpstr>An example</vt:lpstr>
      <vt:lpstr>Raw bigram counts</vt:lpstr>
      <vt:lpstr>Raw bigram probabilities</vt:lpstr>
      <vt:lpstr>Bigram estimates of sentence probabilities</vt:lpstr>
      <vt:lpstr>What kinds of knowledge do N-grams represent?</vt:lpstr>
      <vt:lpstr>Dealing with scale in large n-grams</vt:lpstr>
      <vt:lpstr>Larger ngrams</vt:lpstr>
      <vt:lpstr>N-gram LM Toolkits</vt:lpstr>
      <vt:lpstr> N-gram Language Modeling</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Holding test set constant: Lower perplexity = better language model</vt:lpstr>
      <vt:lpstr>The Wall Street Journal is not Shakespeare</vt:lpstr>
      <vt:lpstr>Zeros</vt:lpstr>
      <vt:lpstr>Zero probability bigrams</vt:lpstr>
      <vt:lpstr>Language Modeling</vt:lpstr>
      <vt:lpstr> N-gram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Backoff and Interpolation</vt:lpstr>
      <vt:lpstr>Linear Interpolation</vt:lpstr>
      <vt:lpstr>How to set λs for interpolation?</vt:lpstr>
      <vt:lpstr>Backoff</vt:lpstr>
      <vt:lpstr>Stupid Backoff</vt:lpstr>
      <vt:lpstr> N-gram Language Modeling</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N-gram Language Modeling</dc:title>
  <dc:creator>Dan Jurafsky</dc:creator>
  <cp:lastModifiedBy>Motaz Saad (‫معتز سعد</cp:lastModifiedBy>
  <cp:revision>209</cp:revision>
  <cp:lastPrinted>2024-08-20T14:09:00Z</cp:lastPrinted>
  <dcterms:created xsi:type="dcterms:W3CDTF">2010-04-19T15:31:00Z</dcterms:created>
  <dcterms:modified xsi:type="dcterms:W3CDTF">2025-01-22T13:55:57Z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085B660F33C94CD4B0CC90770617E812_12</vt:lpwstr>
  </property>
  <property fmtid="{D5CDD505-2E9C-101B-9397-08002B2CF9AE}" pid="3" name="KSOProductBuildVer">
    <vt:lpwstr>2057-12.2.0.19821</vt:lpwstr>
  </property>
</Properties>
</file>